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3"/>
  </p:notesMasterIdLst>
  <p:sldIdLst>
    <p:sldId id="256" r:id="rId2"/>
    <p:sldId id="583" r:id="rId3"/>
    <p:sldId id="584" r:id="rId4"/>
    <p:sldId id="585" r:id="rId5"/>
    <p:sldId id="586" r:id="rId6"/>
    <p:sldId id="587" r:id="rId7"/>
    <p:sldId id="588" r:id="rId8"/>
    <p:sldId id="589" r:id="rId9"/>
    <p:sldId id="590" r:id="rId10"/>
    <p:sldId id="591" r:id="rId11"/>
    <p:sldId id="592" r:id="rId12"/>
    <p:sldId id="593" r:id="rId13"/>
    <p:sldId id="594" r:id="rId14"/>
    <p:sldId id="595" r:id="rId15"/>
    <p:sldId id="596" r:id="rId16"/>
    <p:sldId id="597" r:id="rId17"/>
    <p:sldId id="598" r:id="rId18"/>
    <p:sldId id="599" r:id="rId19"/>
    <p:sldId id="601" r:id="rId20"/>
    <p:sldId id="602" r:id="rId21"/>
    <p:sldId id="603" r:id="rId22"/>
    <p:sldId id="604" r:id="rId23"/>
    <p:sldId id="605" r:id="rId24"/>
    <p:sldId id="606" r:id="rId25"/>
    <p:sldId id="607" r:id="rId26"/>
    <p:sldId id="608" r:id="rId27"/>
    <p:sldId id="609" r:id="rId28"/>
    <p:sldId id="610" r:id="rId29"/>
    <p:sldId id="611" r:id="rId30"/>
    <p:sldId id="612" r:id="rId31"/>
    <p:sldId id="613" r:id="rId32"/>
    <p:sldId id="614" r:id="rId33"/>
    <p:sldId id="615" r:id="rId34"/>
    <p:sldId id="616" r:id="rId35"/>
    <p:sldId id="617" r:id="rId36"/>
    <p:sldId id="618" r:id="rId37"/>
    <p:sldId id="619" r:id="rId38"/>
    <p:sldId id="621" r:id="rId39"/>
    <p:sldId id="626" r:id="rId40"/>
    <p:sldId id="635" r:id="rId41"/>
    <p:sldId id="636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40" autoAdjust="0"/>
    <p:restoredTop sz="97545" autoAdjust="0"/>
  </p:normalViewPr>
  <p:slideViewPr>
    <p:cSldViewPr snapToGrid="0" snapToObjects="1">
      <p:cViewPr varScale="1">
        <p:scale>
          <a:sx n="185" d="100"/>
          <a:sy n="185" d="100"/>
        </p:scale>
        <p:origin x="-104" y="-8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F6527-18CE-2A4C-96EB-C33FBB97A4DC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00E09-4629-2645-AB5C-A4908981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2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505200" y="196850"/>
            <a:ext cx="5181600" cy="4111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708025"/>
            <a:ext cx="40386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708025"/>
            <a:ext cx="40386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641725"/>
            <a:ext cx="40386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41725"/>
            <a:ext cx="40386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93124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838200"/>
            <a:ext cx="44958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838200"/>
            <a:ext cx="44958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71900"/>
            <a:ext cx="44958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8B1F49-63D3-8E40-BC46-834BF20153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4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838200"/>
            <a:ext cx="44958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838200"/>
            <a:ext cx="44958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0" y="3771900"/>
            <a:ext cx="91440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D78A42-FFED-A04E-8AC0-99478FFC9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77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38200"/>
            <a:ext cx="91440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3771900"/>
            <a:ext cx="91440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68126C-AF92-0A44-81D4-FA5BBDEA2F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3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838200"/>
            <a:ext cx="44958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38200"/>
            <a:ext cx="44958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29E4EE-AA3C-6E4E-9415-E5A8E01153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28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008" y="0"/>
            <a:ext cx="8666252" cy="939316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7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-1" y="939317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1"/>
            <a:ext cx="9143999" cy="939316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564" y="125940"/>
            <a:ext cx="8673696" cy="786917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64" y="1084845"/>
            <a:ext cx="8673696" cy="5458304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2008" y="656960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15720" y="6569608"/>
            <a:ext cx="5788676" cy="288391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56960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4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9.jpeg"/><Relationship Id="rId3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3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unubb_eventdisplay.png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03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797" y="4415926"/>
            <a:ext cx="8077200" cy="1673352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Lecture #14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799"/>
            <a:ext cx="8077200" cy="1751461"/>
          </a:xfrm>
        </p:spPr>
        <p:txBody>
          <a:bodyPr>
            <a:normAutofit/>
          </a:bodyPr>
          <a:lstStyle/>
          <a:p>
            <a:r>
              <a:rPr lang="en-US" dirty="0"/>
              <a:t>Prof. Dr. Florencia Canelli</a:t>
            </a:r>
          </a:p>
          <a:p>
            <a:r>
              <a:rPr lang="en-US" dirty="0" err="1"/>
              <a:t>Universität</a:t>
            </a:r>
            <a:r>
              <a:rPr lang="en-US" dirty="0"/>
              <a:t> </a:t>
            </a:r>
            <a:r>
              <a:rPr lang="en-US" dirty="0" smtClean="0"/>
              <a:t>Zürich</a:t>
            </a:r>
          </a:p>
          <a:p>
            <a:endParaRPr lang="en-US" dirty="0"/>
          </a:p>
          <a:p>
            <a:r>
              <a:rPr lang="en-US" dirty="0" smtClean="0"/>
              <a:t>Elementary particle physics - PHY451</a:t>
            </a:r>
          </a:p>
          <a:p>
            <a:r>
              <a:rPr lang="en-US" dirty="0" smtClean="0"/>
              <a:t>HS2016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0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9CB4C25-BABB-4744-B24D-88C0BB5153B8}" type="slidenum">
              <a:rPr lang="en-US" smtClean="0">
                <a:latin typeface="Times" pitchFamily="-84" charset="0"/>
              </a:rPr>
              <a:pPr/>
              <a:t>10</a:t>
            </a:fld>
            <a:endParaRPr lang="en-US" smtClean="0">
              <a:latin typeface="Times" pitchFamily="-84" charset="0"/>
            </a:endParaRPr>
          </a:p>
        </p:txBody>
      </p:sp>
      <p:pic>
        <p:nvPicPr>
          <p:cNvPr id="31747" name="Picture 1029" descr="graviton.gif                                                   000A105EMacintosh HD                   BB753A6E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0" y="2057400"/>
            <a:ext cx="1066800" cy="67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84" charset="-128"/>
                <a:cs typeface="ＭＳ Ｐゴシック" pitchFamily="-84" charset="-128"/>
              </a:rPr>
              <a:t>Beyond Supersymmetry</a:t>
            </a:r>
          </a:p>
        </p:txBody>
      </p:sp>
      <p:sp>
        <p:nvSpPr>
          <p:cNvPr id="3174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0" y="1028700"/>
            <a:ext cx="8382000" cy="57150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b="1" dirty="0">
                <a:ea typeface="ＭＳ Ｐゴシック" pitchFamily="-84" charset="-128"/>
                <a:cs typeface="ＭＳ Ｐゴシック" pitchFamily="-84" charset="-128"/>
              </a:rPr>
              <a:t>Strong theoretical prejudices for SUSY being true</a:t>
            </a:r>
            <a:endParaRPr lang="en-US" sz="2400" dirty="0">
              <a:ea typeface="ＭＳ Ｐゴシック" pitchFamily="-84" charset="-128"/>
              <a:cs typeface="ＭＳ Ｐゴシック" pitchFamily="-8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But so far there is a lack of SUSY observation….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ea typeface="ＭＳ Ｐゴシック" pitchFamily="-84" charset="-128"/>
              <a:cs typeface="ＭＳ Ｐゴシック" pitchFamily="-8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b="1" dirty="0">
                <a:ea typeface="ＭＳ Ｐゴシック" pitchFamily="-84" charset="-128"/>
                <a:cs typeface="ＭＳ Ｐゴシック" pitchFamily="-84" charset="-128"/>
              </a:rPr>
              <a:t>Need to keep an open eye for e.g.: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dirty="0">
                <a:solidFill>
                  <a:srgbClr val="681A87"/>
                </a:solidFill>
              </a:rPr>
              <a:t>Extra spatial dimensions: 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>
                <a:ea typeface="ＭＳ Ｐゴシック" pitchFamily="-84" charset="-128"/>
              </a:rPr>
              <a:t>Addresses hierarchy problem: make gravity strong at TeV scale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dirty="0">
                <a:solidFill>
                  <a:srgbClr val="681A87"/>
                </a:solidFill>
              </a:rPr>
              <a:t>Extra gauge groups: Z’, W’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>
                <a:ea typeface="ＭＳ Ｐゴシック" pitchFamily="-84" charset="-128"/>
              </a:rPr>
              <a:t>Occur naturally in GUT scale theories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dirty="0" err="1">
                <a:solidFill>
                  <a:srgbClr val="681A87"/>
                </a:solidFill>
              </a:rPr>
              <a:t>Leptoquarks</a:t>
            </a:r>
            <a:r>
              <a:rPr lang="en-US" sz="2000" b="1" dirty="0">
                <a:solidFill>
                  <a:srgbClr val="681A87"/>
                </a:solidFill>
              </a:rPr>
              <a:t>: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>
                <a:ea typeface="ＭＳ Ｐゴシック" pitchFamily="-84" charset="-128"/>
              </a:rPr>
              <a:t>Would combine naturally the quark and lepton sector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dirty="0">
                <a:solidFill>
                  <a:srgbClr val="681A87"/>
                </a:solidFill>
              </a:rPr>
              <a:t>New/excited fermions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>
                <a:ea typeface="ＭＳ Ｐゴシック" pitchFamily="-84" charset="-128"/>
              </a:rPr>
              <a:t>More generations? Compositeness?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dirty="0" err="1">
                <a:solidFill>
                  <a:srgbClr val="681A87"/>
                </a:solidFill>
              </a:rPr>
              <a:t>Preons</a:t>
            </a:r>
            <a:r>
              <a:rPr lang="en-US" sz="2000" b="1" dirty="0">
                <a:solidFill>
                  <a:srgbClr val="681A87"/>
                </a:solidFill>
              </a:rPr>
              <a:t>: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 err="1">
                <a:ea typeface="ＭＳ Ｐゴシック" pitchFamily="-84" charset="-128"/>
              </a:rPr>
              <a:t>atom</a:t>
            </a:r>
            <a:r>
              <a:rPr lang="en-US" sz="1800" dirty="0" err="1">
                <a:ea typeface="ＭＳ Ｐゴシック" pitchFamily="-84" charset="-128"/>
                <a:sym typeface="Symbol" pitchFamily="-84" charset="2"/>
              </a:rPr>
              <a:t></a:t>
            </a:r>
            <a:r>
              <a:rPr lang="en-US" sz="1800" dirty="0" err="1">
                <a:ea typeface="ＭＳ Ｐゴシック" pitchFamily="-84" charset="-128"/>
              </a:rPr>
              <a:t>nucleus</a:t>
            </a:r>
            <a:r>
              <a:rPr lang="en-US" sz="1800" dirty="0">
                <a:ea typeface="ＭＳ Ｐゴシック" pitchFamily="-84" charset="-128"/>
              </a:rPr>
              <a:t> </a:t>
            </a:r>
            <a:r>
              <a:rPr lang="en-US" sz="1800" dirty="0">
                <a:ea typeface="ＭＳ Ｐゴシック" pitchFamily="-84" charset="-128"/>
                <a:sym typeface="Symbol" pitchFamily="-84" charset="2"/>
              </a:rPr>
              <a:t></a:t>
            </a:r>
            <a:r>
              <a:rPr lang="en-US" sz="1800" dirty="0">
                <a:ea typeface="ＭＳ Ｐゴシック" pitchFamily="-84" charset="-128"/>
              </a:rPr>
              <a:t> proton/neutron </a:t>
            </a:r>
            <a:r>
              <a:rPr lang="en-US" sz="1800" dirty="0">
                <a:ea typeface="ＭＳ Ｐゴシック" pitchFamily="-84" charset="-128"/>
                <a:sym typeface="Symbol" pitchFamily="-84" charset="2"/>
              </a:rPr>
              <a:t></a:t>
            </a:r>
            <a:r>
              <a:rPr lang="en-US" sz="1800" dirty="0">
                <a:ea typeface="ＭＳ Ｐゴシック" pitchFamily="-84" charset="-128"/>
              </a:rPr>
              <a:t> quarks </a:t>
            </a:r>
            <a:r>
              <a:rPr lang="en-US" sz="1800" dirty="0">
                <a:ea typeface="ＭＳ Ｐゴシック" pitchFamily="-84" charset="-128"/>
                <a:sym typeface="Symbol" pitchFamily="-84" charset="2"/>
              </a:rPr>
              <a:t></a:t>
            </a:r>
            <a:r>
              <a:rPr lang="en-US" sz="1800" dirty="0">
                <a:ea typeface="ＭＳ Ｐゴシック" pitchFamily="-84" charset="-128"/>
              </a:rPr>
              <a:t> </a:t>
            </a:r>
            <a:r>
              <a:rPr lang="en-US" sz="1800" dirty="0" err="1">
                <a:ea typeface="ＭＳ Ｐゴシック" pitchFamily="-84" charset="-128"/>
              </a:rPr>
              <a:t>preons</a:t>
            </a:r>
            <a:r>
              <a:rPr lang="en-US" sz="1800" dirty="0">
                <a:ea typeface="ＭＳ Ｐゴシック" pitchFamily="-84" charset="-128"/>
              </a:rPr>
              <a:t>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dirty="0">
                <a:solidFill>
                  <a:srgbClr val="681A87"/>
                </a:solidFill>
              </a:rPr>
              <a:t>… ????</a:t>
            </a:r>
            <a:r>
              <a:rPr lang="en-US" sz="2000" dirty="0">
                <a:solidFill>
                  <a:srgbClr val="681A87"/>
                </a:solidFill>
              </a:rPr>
              <a:t>:</a:t>
            </a:r>
            <a:r>
              <a:rPr lang="en-US" sz="2000" dirty="0"/>
              <a:t> something nobody has thought of yet</a:t>
            </a:r>
          </a:p>
        </p:txBody>
      </p:sp>
      <p:pic>
        <p:nvPicPr>
          <p:cNvPr id="31750" name="Picture 1028" descr="&#10;zprime.gif                                                     000A105EMacintosh HD                   BB753A6E: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6200" y="3081338"/>
            <a:ext cx="1066800" cy="72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1" name="Picture 1030" descr="lq.gif                                                         000A105EMacintosh HD                   BB753A6E: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34200" y="3886200"/>
            <a:ext cx="11430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2" name="Picture 1031" descr="&#10;bprime.gif                                                     000A105EMacintosh HD                   BB753A6E: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34200" y="4648200"/>
            <a:ext cx="1066800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Picture 1032" descr="exce.gif                                                       000A105EMacintosh HD                   BB753A6E: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77200" y="4721225"/>
            <a:ext cx="9906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038"/>
          <p:cNvGrpSpPr>
            <a:grpSpLocks/>
          </p:cNvGrpSpPr>
          <p:nvPr/>
        </p:nvGrpSpPr>
        <p:grpSpPr bwMode="auto">
          <a:xfrm>
            <a:off x="7086600" y="5410200"/>
            <a:ext cx="609600" cy="609600"/>
            <a:chOff x="4320" y="3264"/>
            <a:chExt cx="384" cy="384"/>
          </a:xfrm>
        </p:grpSpPr>
        <p:sp>
          <p:nvSpPr>
            <p:cNvPr id="31755" name="Oval 1033"/>
            <p:cNvSpPr>
              <a:spLocks noChangeArrowheads="1"/>
            </p:cNvSpPr>
            <p:nvPr/>
          </p:nvSpPr>
          <p:spPr bwMode="auto">
            <a:xfrm>
              <a:off x="4320" y="3264"/>
              <a:ext cx="384" cy="384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56" name="Oval 1034"/>
            <p:cNvSpPr>
              <a:spLocks noChangeArrowheads="1"/>
            </p:cNvSpPr>
            <p:nvPr/>
          </p:nvSpPr>
          <p:spPr bwMode="auto">
            <a:xfrm>
              <a:off x="4512" y="3360"/>
              <a:ext cx="48" cy="48"/>
            </a:xfrm>
            <a:prstGeom prst="ellipse">
              <a:avLst/>
            </a:prstGeom>
            <a:solidFill>
              <a:srgbClr val="681A87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57" name="Oval 1035"/>
            <p:cNvSpPr>
              <a:spLocks noChangeArrowheads="1"/>
            </p:cNvSpPr>
            <p:nvPr/>
          </p:nvSpPr>
          <p:spPr bwMode="auto">
            <a:xfrm>
              <a:off x="4608" y="3456"/>
              <a:ext cx="48" cy="48"/>
            </a:xfrm>
            <a:prstGeom prst="ellipse">
              <a:avLst/>
            </a:prstGeom>
            <a:solidFill>
              <a:srgbClr val="681A87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58" name="Oval 1036"/>
            <p:cNvSpPr>
              <a:spLocks noChangeArrowheads="1"/>
            </p:cNvSpPr>
            <p:nvPr/>
          </p:nvSpPr>
          <p:spPr bwMode="auto">
            <a:xfrm>
              <a:off x="4464" y="3504"/>
              <a:ext cx="48" cy="48"/>
            </a:xfrm>
            <a:prstGeom prst="ellipse">
              <a:avLst/>
            </a:prstGeom>
            <a:solidFill>
              <a:srgbClr val="681A87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59" name="Oval 1037"/>
            <p:cNvSpPr>
              <a:spLocks noChangeArrowheads="1"/>
            </p:cNvSpPr>
            <p:nvPr/>
          </p:nvSpPr>
          <p:spPr bwMode="auto">
            <a:xfrm>
              <a:off x="4416" y="3408"/>
              <a:ext cx="48" cy="48"/>
            </a:xfrm>
            <a:prstGeom prst="ellipse">
              <a:avLst/>
            </a:prstGeom>
            <a:solidFill>
              <a:srgbClr val="681A87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196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E669BE-2F02-0545-B5A9-FA46A32E25ED}" type="slidenum">
              <a:rPr lang="en-US" smtClean="0">
                <a:latin typeface="Times" pitchFamily="-84" charset="0"/>
              </a:rPr>
              <a:pPr/>
              <a:t>11</a:t>
            </a:fld>
            <a:endParaRPr lang="en-US" smtClean="0">
              <a:latin typeface="Times" pitchFamily="-84" charset="0"/>
            </a:endParaRPr>
          </a:p>
        </p:txBody>
      </p:sp>
      <p:sp>
        <p:nvSpPr>
          <p:cNvPr id="3277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84" charset="-128"/>
                <a:cs typeface="ＭＳ Ｐゴシック" pitchFamily="-84" charset="-128"/>
              </a:rPr>
              <a:t>Confusion among Theorists?</a:t>
            </a:r>
          </a:p>
        </p:txBody>
      </p:sp>
      <p:pic>
        <p:nvPicPr>
          <p:cNvPr id="32772" name="Picture 102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050925" y="914400"/>
            <a:ext cx="7026275" cy="4773613"/>
          </a:xfrm>
        </p:spPr>
      </p:pic>
      <p:sp>
        <p:nvSpPr>
          <p:cNvPr id="32773" name="Text Box 1028"/>
          <p:cNvSpPr txBox="1">
            <a:spLocks noChangeArrowheads="1"/>
          </p:cNvSpPr>
          <p:nvPr/>
        </p:nvSpPr>
        <p:spPr bwMode="auto">
          <a:xfrm>
            <a:off x="7208838" y="609600"/>
            <a:ext cx="20002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rgbClr val="801E93"/>
                </a:solidFill>
                <a:latin typeface="Arial" pitchFamily="-84" charset="0"/>
              </a:rPr>
              <a:t>[Hitoshi Murayama]</a:t>
            </a:r>
          </a:p>
        </p:txBody>
      </p:sp>
      <p:sp>
        <p:nvSpPr>
          <p:cNvPr id="32774" name="Text Box 1029"/>
          <p:cNvSpPr txBox="1">
            <a:spLocks noChangeArrowheads="1"/>
          </p:cNvSpPr>
          <p:nvPr/>
        </p:nvSpPr>
        <p:spPr bwMode="auto">
          <a:xfrm>
            <a:off x="0" y="5867400"/>
            <a:ext cx="9143999" cy="4308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 dirty="0">
                <a:latin typeface="Arial" pitchFamily="-84" charset="0"/>
              </a:rPr>
              <a:t>Need experiments to figure out which (if any)</a:t>
            </a:r>
            <a:r>
              <a:rPr lang="en-US" sz="2200" b="1" dirty="0" smtClean="0">
                <a:latin typeface="Arial" pitchFamily="-84" charset="0"/>
              </a:rPr>
              <a:t> represents </a:t>
            </a:r>
            <a:r>
              <a:rPr lang="en-US" sz="2200" b="1" dirty="0">
                <a:latin typeface="Arial" pitchFamily="-84" charset="0"/>
              </a:rPr>
              <a:t>Nature</a:t>
            </a:r>
          </a:p>
        </p:txBody>
      </p:sp>
    </p:spTree>
    <p:extLst>
      <p:ext uri="{BB962C8B-B14F-4D97-AF65-F5344CB8AC3E}">
        <p14:creationId xmlns:p14="http://schemas.microsoft.com/office/powerpoint/2010/main" val="2917129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Supersymmetry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121A-7DE9-AF41-8716-A4BA7CD40D2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23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7FF434C-1C72-5E40-8AD3-9AE7EF7D90AE}" type="slidenum">
              <a:rPr lang="en-US" smtClean="0">
                <a:latin typeface="Times" pitchFamily="-84" charset="0"/>
              </a:rPr>
              <a:pPr/>
              <a:t>13</a:t>
            </a:fld>
            <a:endParaRPr lang="en-US" smtClean="0">
              <a:latin typeface="Times" pitchFamily="-84" charset="0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Supersymmetry (SUSY)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99060" y="4983379"/>
            <a:ext cx="8839200" cy="186055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SM particles have supersymmetric partners: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ea typeface="ＭＳ Ｐゴシック" pitchFamily="-84" charset="-128"/>
              </a:rPr>
              <a:t>Differ by 1/2 unit in spin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err="1">
                <a:solidFill>
                  <a:srgbClr val="CD9300"/>
                </a:solidFill>
                <a:ea typeface="ＭＳ Ｐゴシック" pitchFamily="-84" charset="-128"/>
              </a:rPr>
              <a:t>Sfermions</a:t>
            </a:r>
            <a:r>
              <a:rPr lang="en-US" dirty="0">
                <a:ea typeface="ＭＳ Ｐゴシック" pitchFamily="-84" charset="-128"/>
              </a:rPr>
              <a:t> (</a:t>
            </a:r>
            <a:r>
              <a:rPr lang="en-US" dirty="0" err="1">
                <a:ea typeface="ＭＳ Ｐゴシック" pitchFamily="-84" charset="-128"/>
              </a:rPr>
              <a:t>squark</a:t>
            </a:r>
            <a:r>
              <a:rPr lang="en-US" dirty="0">
                <a:ea typeface="ＭＳ Ｐゴシック" pitchFamily="-84" charset="-128"/>
              </a:rPr>
              <a:t>, </a:t>
            </a:r>
            <a:r>
              <a:rPr lang="en-US" dirty="0" err="1">
                <a:ea typeface="ＭＳ Ｐゴシック" pitchFamily="-84" charset="-128"/>
              </a:rPr>
              <a:t>selectron</a:t>
            </a:r>
            <a:r>
              <a:rPr lang="en-US" dirty="0">
                <a:ea typeface="ＭＳ Ｐゴシック" pitchFamily="-84" charset="-128"/>
              </a:rPr>
              <a:t>, </a:t>
            </a:r>
            <a:r>
              <a:rPr lang="en-US" dirty="0" err="1">
                <a:ea typeface="ＭＳ Ｐゴシック" pitchFamily="-84" charset="-128"/>
              </a:rPr>
              <a:t>smuon</a:t>
            </a:r>
            <a:r>
              <a:rPr lang="en-US" dirty="0">
                <a:ea typeface="ＭＳ Ｐゴシック" pitchFamily="-84" charset="-128"/>
              </a:rPr>
              <a:t>, ...): spin 0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err="1">
                <a:solidFill>
                  <a:schemeClr val="hlink"/>
                </a:solidFill>
                <a:ea typeface="ＭＳ Ｐゴシック" pitchFamily="-84" charset="-128"/>
              </a:rPr>
              <a:t>gauginos</a:t>
            </a:r>
            <a:r>
              <a:rPr lang="en-US" dirty="0">
                <a:ea typeface="ＭＳ Ｐゴシック" pitchFamily="-84" charset="-128"/>
              </a:rPr>
              <a:t> (</a:t>
            </a:r>
            <a:r>
              <a:rPr lang="en-US" dirty="0" err="1">
                <a:ea typeface="ＭＳ Ｐゴシック" pitchFamily="-84" charset="-128"/>
              </a:rPr>
              <a:t>chargino</a:t>
            </a:r>
            <a:r>
              <a:rPr lang="en-US" dirty="0">
                <a:ea typeface="ＭＳ Ｐゴシック" pitchFamily="-84" charset="-128"/>
              </a:rPr>
              <a:t>, </a:t>
            </a:r>
            <a:r>
              <a:rPr lang="en-US" dirty="0" err="1">
                <a:ea typeface="ＭＳ Ｐゴシック" pitchFamily="-84" charset="-128"/>
              </a:rPr>
              <a:t>neutralino</a:t>
            </a:r>
            <a:r>
              <a:rPr lang="en-US" dirty="0">
                <a:ea typeface="ＭＳ Ｐゴシック" pitchFamily="-84" charset="-128"/>
              </a:rPr>
              <a:t>, </a:t>
            </a:r>
            <a:r>
              <a:rPr lang="en-US" dirty="0" err="1">
                <a:ea typeface="ＭＳ Ｐゴシック" pitchFamily="-84" charset="-128"/>
              </a:rPr>
              <a:t>gluino</a:t>
            </a:r>
            <a:r>
              <a:rPr lang="en-US" dirty="0">
                <a:ea typeface="ＭＳ Ｐゴシック" pitchFamily="-84" charset="-128"/>
              </a:rPr>
              <a:t>,…): spin 1/</a:t>
            </a:r>
            <a:r>
              <a:rPr lang="en-US" dirty="0" smtClean="0">
                <a:ea typeface="ＭＳ Ｐゴシック" pitchFamily="-84" charset="-128"/>
              </a:rPr>
              <a:t>2</a:t>
            </a:r>
            <a:endParaRPr lang="en-US" dirty="0">
              <a:ea typeface="ＭＳ Ｐゴシック" pitchFamily="-84" charset="-128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28600" y="1042525"/>
            <a:ext cx="8534400" cy="3810000"/>
            <a:chOff x="0" y="768"/>
            <a:chExt cx="5376" cy="244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0" y="768"/>
              <a:ext cx="5376" cy="2448"/>
              <a:chOff x="0" y="768"/>
              <a:chExt cx="5376" cy="2428"/>
            </a:xfrm>
          </p:grpSpPr>
          <p:pic>
            <p:nvPicPr>
              <p:cNvPr id="22542" name="Picture 6" descr="particles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0" y="768"/>
                <a:ext cx="5376" cy="24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543" name="Text Box 7"/>
              <p:cNvSpPr txBox="1">
                <a:spLocks noChangeArrowheads="1"/>
              </p:cNvSpPr>
              <p:nvPr/>
            </p:nvSpPr>
            <p:spPr bwMode="auto">
              <a:xfrm>
                <a:off x="1478" y="1104"/>
                <a:ext cx="208" cy="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sz="2800" b="1">
                    <a:solidFill>
                      <a:srgbClr val="003300"/>
                    </a:solidFill>
                    <a:latin typeface="Symbol" pitchFamily="-84" charset="2"/>
                  </a:rPr>
                  <a:t>g</a:t>
                </a:r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896" y="2496"/>
              <a:ext cx="336" cy="441"/>
              <a:chOff x="4896" y="1680"/>
              <a:chExt cx="336" cy="437"/>
            </a:xfrm>
          </p:grpSpPr>
          <p:sp>
            <p:nvSpPr>
              <p:cNvPr id="22539" name="Oval 9"/>
              <p:cNvSpPr>
                <a:spLocks noChangeArrowheads="1"/>
              </p:cNvSpPr>
              <p:nvPr/>
            </p:nvSpPr>
            <p:spPr bwMode="auto">
              <a:xfrm>
                <a:off x="4896" y="1768"/>
                <a:ext cx="336" cy="3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1" hangingPunct="1"/>
                <a:endParaRPr lang="en-US" sz="4000" b="1">
                  <a:latin typeface="Symbol" pitchFamily="-84" charset="2"/>
                </a:endParaRPr>
              </a:p>
            </p:txBody>
          </p:sp>
          <p:sp>
            <p:nvSpPr>
              <p:cNvPr id="22540" name="Rectangle 10"/>
              <p:cNvSpPr>
                <a:spLocks noChangeArrowheads="1"/>
              </p:cNvSpPr>
              <p:nvPr/>
            </p:nvSpPr>
            <p:spPr bwMode="auto">
              <a:xfrm>
                <a:off x="4928" y="1826"/>
                <a:ext cx="265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b="1">
                    <a:solidFill>
                      <a:srgbClr val="145206"/>
                    </a:solidFill>
                    <a:latin typeface="Bookman" pitchFamily="18" charset="0"/>
                    <a:sym typeface="Symbol" pitchFamily="-84" charset="2"/>
                  </a:rPr>
                  <a:t>G</a:t>
                </a:r>
                <a:endParaRPr lang="en-US" sz="3200" b="1" baseline="30000">
                  <a:solidFill>
                    <a:srgbClr val="145206"/>
                  </a:solidFill>
                  <a:latin typeface="Symbol" pitchFamily="-84" charset="2"/>
                </a:endParaRPr>
              </a:p>
            </p:txBody>
          </p:sp>
          <p:sp>
            <p:nvSpPr>
              <p:cNvPr id="22541" name="Text Box 11"/>
              <p:cNvSpPr txBox="1">
                <a:spLocks noChangeArrowheads="1"/>
              </p:cNvSpPr>
              <p:nvPr/>
            </p:nvSpPr>
            <p:spPr bwMode="auto">
              <a:xfrm>
                <a:off x="4968" y="1680"/>
                <a:ext cx="216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1" hangingPunct="1"/>
                <a:r>
                  <a:rPr lang="en-US" b="1">
                    <a:solidFill>
                      <a:srgbClr val="006600"/>
                    </a:solidFill>
                    <a:latin typeface="Times New Roman" pitchFamily="-84" charset="0"/>
                  </a:rPr>
                  <a:t>~</a:t>
                </a:r>
              </a:p>
            </p:txBody>
          </p:sp>
        </p:grpSp>
        <p:sp>
          <p:nvSpPr>
            <p:cNvPr id="22537" name="Oval 12"/>
            <p:cNvSpPr>
              <a:spLocks noChangeArrowheads="1"/>
            </p:cNvSpPr>
            <p:nvPr/>
          </p:nvSpPr>
          <p:spPr bwMode="auto">
            <a:xfrm>
              <a:off x="1920" y="2485"/>
              <a:ext cx="336" cy="34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1" hangingPunct="1"/>
              <a:endParaRPr lang="en-US" sz="4000" b="1">
                <a:latin typeface="Symbol" pitchFamily="-84" charset="2"/>
              </a:endParaRPr>
            </a:p>
          </p:txBody>
        </p:sp>
        <p:sp>
          <p:nvSpPr>
            <p:cNvPr id="22538" name="Rectangle 13"/>
            <p:cNvSpPr>
              <a:spLocks noChangeArrowheads="1"/>
            </p:cNvSpPr>
            <p:nvPr/>
          </p:nvSpPr>
          <p:spPr bwMode="auto">
            <a:xfrm>
              <a:off x="1952" y="2544"/>
              <a:ext cx="265" cy="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b="1">
                  <a:solidFill>
                    <a:srgbClr val="145206"/>
                  </a:solidFill>
                  <a:latin typeface="Bookman" pitchFamily="18" charset="0"/>
                  <a:sym typeface="Symbol" pitchFamily="-84" charset="2"/>
                </a:rPr>
                <a:t>G</a:t>
              </a:r>
              <a:endParaRPr lang="en-US" sz="3200" b="1" baseline="30000">
                <a:solidFill>
                  <a:srgbClr val="145206"/>
                </a:solidFill>
                <a:latin typeface="Symbol" pitchFamily="-84" charset="2"/>
              </a:endParaRPr>
            </a:p>
          </p:txBody>
        </p:sp>
      </p:grpSp>
      <p:pic>
        <p:nvPicPr>
          <p:cNvPr id="22534" name="Picture 3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463212"/>
            <a:ext cx="4419600" cy="338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89351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SUSY Particles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68126C-AF92-0A44-81D4-FA5BBDEA2FB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938"/>
            <a:ext cx="8839516" cy="585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72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SUSY </a:t>
            </a:r>
            <a:r>
              <a:rPr lang="en-US" dirty="0" smtClean="0"/>
              <a:t>breaking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1539"/>
            <a:ext cx="9144000" cy="50360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Since we have not seen </a:t>
            </a:r>
            <a:r>
              <a:rPr lang="en-US" dirty="0" err="1" smtClean="0"/>
              <a:t>selectrons</a:t>
            </a:r>
            <a:r>
              <a:rPr lang="en-US" dirty="0" smtClean="0"/>
              <a:t>, </a:t>
            </a:r>
            <a:r>
              <a:rPr lang="en-US" dirty="0" err="1" smtClean="0"/>
              <a:t>squarks</a:t>
            </a:r>
            <a:r>
              <a:rPr lang="en-US" dirty="0" smtClean="0"/>
              <a:t>, etc. it is clear that their masses are much larger than those of SM partners</a:t>
            </a:r>
          </a:p>
          <a:p>
            <a:pPr lvl="1"/>
            <a:r>
              <a:rPr lang="en-US" dirty="0" smtClean="0"/>
              <a:t>SUSY must be a broken </a:t>
            </a:r>
            <a:r>
              <a:rPr lang="en-US" dirty="0" smtClean="0"/>
              <a:t>symmetry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Not clear how the symmetry is broken, many possibilities</a:t>
            </a:r>
          </a:p>
          <a:p>
            <a:pPr lvl="1"/>
            <a:r>
              <a:rPr lang="en-US" dirty="0" smtClean="0"/>
              <a:t>Depending on how it is broken the phenomenology changes drastically</a:t>
            </a:r>
          </a:p>
          <a:p>
            <a:pPr lvl="1"/>
            <a:r>
              <a:rPr lang="en-US" dirty="0" smtClean="0"/>
              <a:t>Breaking occurs in some “hidden sector” that does not directly (or only very weakly) couple to “visible sector” of MSSM.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8126C-AF92-0A44-81D4-FA5BBDEA2FB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43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055" y="3331877"/>
            <a:ext cx="3162300" cy="111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SUSY </a:t>
            </a:r>
            <a:r>
              <a:rPr lang="en-US" dirty="0" smtClean="0"/>
              <a:t>breaking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84845"/>
            <a:ext cx="8673696" cy="5458304"/>
          </a:xfrm>
        </p:spPr>
        <p:txBody>
          <a:bodyPr/>
          <a:lstStyle/>
          <a:p>
            <a:r>
              <a:rPr lang="en-US" dirty="0" smtClean="0"/>
              <a:t>Gravity-mediated SUSY breaking: </a:t>
            </a:r>
          </a:p>
          <a:p>
            <a:pPr lvl="1"/>
            <a:r>
              <a:rPr lang="en-US" dirty="0" smtClean="0"/>
              <a:t>Breaking by some new particles at scale &lt;F&gt;</a:t>
            </a:r>
          </a:p>
          <a:p>
            <a:pPr lvl="1"/>
            <a:r>
              <a:rPr lang="en-US" dirty="0" smtClean="0"/>
              <a:t>where &lt;F&gt; is the VEV of the hidden sector. 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SUSY</a:t>
            </a:r>
            <a:r>
              <a:rPr lang="en-US" dirty="0" smtClean="0"/>
              <a:t> ~1 </a:t>
            </a:r>
            <a:r>
              <a:rPr lang="en-US" dirty="0" err="1" smtClean="0"/>
              <a:t>TeV</a:t>
            </a:r>
            <a:r>
              <a:rPr lang="en-US" dirty="0" smtClean="0"/>
              <a:t>: √&lt;F&gt;~10</a:t>
            </a:r>
            <a:r>
              <a:rPr lang="en-US" baseline="30000" dirty="0" smtClean="0"/>
              <a:t>11</a:t>
            </a:r>
            <a:r>
              <a:rPr lang="en-US" dirty="0" smtClean="0"/>
              <a:t> GeV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Gauge-mediated SUSY breaking:</a:t>
            </a:r>
          </a:p>
          <a:p>
            <a:pPr lvl="1"/>
            <a:r>
              <a:rPr lang="en-US" dirty="0" smtClean="0"/>
              <a:t>Breaking by some messenger particles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SUSY</a:t>
            </a:r>
            <a:r>
              <a:rPr lang="en-US" dirty="0" smtClean="0"/>
              <a:t> ~1 </a:t>
            </a:r>
            <a:r>
              <a:rPr lang="en-US" dirty="0" err="1" smtClean="0"/>
              <a:t>TeV</a:t>
            </a:r>
            <a:r>
              <a:rPr lang="en-US" dirty="0" smtClean="0"/>
              <a:t>: √&lt;F&gt;~10</a:t>
            </a:r>
            <a:r>
              <a:rPr lang="en-US" baseline="30000" dirty="0" smtClean="0"/>
              <a:t>4</a:t>
            </a:r>
            <a:r>
              <a:rPr lang="en-US" dirty="0" smtClean="0"/>
              <a:t> GeV for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mess</a:t>
            </a:r>
            <a:r>
              <a:rPr lang="en-US" dirty="0" err="1" smtClean="0"/>
              <a:t>≈√F</a:t>
            </a:r>
            <a:endParaRPr lang="en-US" dirty="0" smtClean="0"/>
          </a:p>
          <a:p>
            <a:pPr lvl="1"/>
            <a:r>
              <a:rPr lang="en-US" dirty="0" smtClean="0"/>
              <a:t>Also called “low-scale SUSY breaking”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121A-7DE9-AF41-8716-A4BA7CD40D2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811" y="1090088"/>
            <a:ext cx="2844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20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R-parity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can introduce a new quantum number called “R-parity”</a:t>
            </a:r>
          </a:p>
          <a:p>
            <a:pPr lvl="1"/>
            <a:r>
              <a:rPr lang="en-US" dirty="0" smtClean="0"/>
              <a:t>It is +1 for all SM particles</a:t>
            </a:r>
          </a:p>
          <a:p>
            <a:pPr lvl="1"/>
            <a:r>
              <a:rPr lang="en-US" dirty="0" smtClean="0"/>
              <a:t>It is -1 for all SUSY particles</a:t>
            </a:r>
          </a:p>
          <a:p>
            <a:endParaRPr lang="en-US" dirty="0" smtClean="0"/>
          </a:p>
          <a:p>
            <a:r>
              <a:rPr lang="en-US" dirty="0" smtClean="0"/>
              <a:t>Requiring </a:t>
            </a:r>
            <a:r>
              <a:rPr lang="en-US" dirty="0" smtClean="0"/>
              <a:t>that R-parity is conserved implies</a:t>
            </a:r>
          </a:p>
          <a:p>
            <a:pPr lvl="1"/>
            <a:r>
              <a:rPr lang="en-US" dirty="0" smtClean="0"/>
              <a:t>SUSY particles can only be produced in pairs (-1)</a:t>
            </a:r>
            <a:r>
              <a:rPr lang="en-US" baseline="30000" dirty="0" smtClean="0"/>
              <a:t>2</a:t>
            </a:r>
            <a:r>
              <a:rPr lang="en-US" dirty="0" smtClean="0"/>
              <a:t>=+1 </a:t>
            </a:r>
          </a:p>
          <a:p>
            <a:pPr lvl="1"/>
            <a:r>
              <a:rPr lang="en-US" dirty="0" smtClean="0"/>
              <a:t>SUSY particles always decay into another SUSY particle</a:t>
            </a:r>
          </a:p>
          <a:p>
            <a:pPr lvl="1"/>
            <a:r>
              <a:rPr lang="en-US" dirty="0" smtClean="0"/>
              <a:t>The lightest SUSY particle is stable as it cannot decay</a:t>
            </a:r>
          </a:p>
          <a:p>
            <a:pPr lvl="2"/>
            <a:r>
              <a:rPr lang="en-US" dirty="0" smtClean="0"/>
              <a:t>This is a good candidate for Dark Matter (“WIMP miracle”)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121A-7DE9-AF41-8716-A4BA7CD40D2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32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Proton decay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with R-parity violation is proton decay</a:t>
            </a:r>
          </a:p>
          <a:p>
            <a:r>
              <a:rPr lang="en-US" dirty="0" smtClean="0"/>
              <a:t>Proton would decay to </a:t>
            </a:r>
            <a:r>
              <a:rPr lang="en-US" dirty="0" err="1" smtClean="0"/>
              <a:t>e</a:t>
            </a:r>
            <a:r>
              <a:rPr lang="en-US" baseline="30000" dirty="0" smtClean="0"/>
              <a:t>+</a:t>
            </a:r>
            <a:r>
              <a:rPr lang="en-US" dirty="0" smtClean="0"/>
              <a:t> and pi0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Bounds on proton lifetime: τ &gt;5.8 x 10</a:t>
            </a:r>
            <a:r>
              <a:rPr lang="en-US" baseline="30000" dirty="0" smtClean="0"/>
              <a:t>29</a:t>
            </a:r>
            <a:r>
              <a:rPr lang="en-US" dirty="0" smtClean="0"/>
              <a:t> years </a:t>
            </a:r>
          </a:p>
          <a:p>
            <a:pPr lvl="1"/>
            <a:r>
              <a:rPr lang="en-US" dirty="0" smtClean="0"/>
              <a:t>From Super-</a:t>
            </a:r>
            <a:r>
              <a:rPr lang="en-US" dirty="0" err="1" smtClean="0"/>
              <a:t>Kamiokande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121A-7DE9-AF41-8716-A4BA7CD40D2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192691"/>
            <a:ext cx="5562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5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7186A65-F4AD-F045-BD30-5CE3A8FF122F}" type="slidenum">
              <a:rPr lang="en-US">
                <a:latin typeface="Times" pitchFamily="-84" charset="0"/>
              </a:rPr>
              <a:pPr/>
              <a:t>19</a:t>
            </a:fld>
            <a:endParaRPr lang="en-US">
              <a:latin typeface="Times" pitchFamily="-84" charset="0"/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4000"/>
            <a:ext cx="9144000" cy="50800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A Typical </a:t>
            </a:r>
            <a:r>
              <a:rPr lang="en-US" dirty="0" err="1">
                <a:ea typeface="ＭＳ Ｐゴシック" pitchFamily="-84" charset="-128"/>
                <a:cs typeface="ＭＳ Ｐゴシック" pitchFamily="-84" charset="-128"/>
              </a:rPr>
              <a:t>Sparticle</a:t>
            </a:r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 Mass Spectrum</a:t>
            </a:r>
          </a:p>
        </p:txBody>
      </p:sp>
      <p:pic>
        <p:nvPicPr>
          <p:cNvPr id="51204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409566" y="1159363"/>
            <a:ext cx="5976110" cy="5329305"/>
          </a:xfrm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538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PS: This particular spectrum has been killed by the LHC!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39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8460A9F-4EA6-434A-B575-8C05A973C8F6}" type="slidenum">
              <a:rPr lang="en-US" smtClean="0">
                <a:latin typeface="Times" pitchFamily="-84" charset="0"/>
              </a:rPr>
              <a:pPr/>
              <a:t>2</a:t>
            </a:fld>
            <a:endParaRPr lang="en-US" smtClean="0">
              <a:latin typeface="Times" pitchFamily="-84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84" charset="-128"/>
                <a:cs typeface="ＭＳ Ｐゴシック" pitchFamily="-84" charset="-128"/>
              </a:rPr>
              <a:t>Fundamental Particles and Forces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5800" y="1087438"/>
            <a:ext cx="4648200" cy="5216525"/>
          </a:xfrm>
        </p:spPr>
        <p:txBody>
          <a:bodyPr/>
          <a:lstStyle/>
          <a:p>
            <a:pPr eaLnBrk="1" hangingPunct="1"/>
            <a:r>
              <a:rPr lang="en-US" sz="2400" b="1" dirty="0">
                <a:ea typeface="ＭＳ Ｐゴシック" pitchFamily="-84" charset="-128"/>
                <a:cs typeface="ＭＳ Ｐゴシック" pitchFamily="-84" charset="-128"/>
              </a:rPr>
              <a:t>Matter </a:t>
            </a:r>
          </a:p>
          <a:p>
            <a:pPr lvl="1" eaLnBrk="1" hangingPunct="1"/>
            <a:r>
              <a:rPr lang="en-US" sz="2000" dirty="0"/>
              <a:t>is made out of fermions</a:t>
            </a:r>
          </a:p>
          <a:p>
            <a:pPr eaLnBrk="1" hangingPunct="1"/>
            <a:r>
              <a:rPr lang="en-US" sz="2400" b="1" dirty="0">
                <a:ea typeface="ＭＳ Ｐゴシック" pitchFamily="-84" charset="-128"/>
                <a:cs typeface="ＭＳ Ｐゴシック" pitchFamily="-84" charset="-128"/>
              </a:rPr>
              <a:t>Forces</a:t>
            </a:r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 </a:t>
            </a:r>
          </a:p>
          <a:p>
            <a:pPr lvl="1" eaLnBrk="1" hangingPunct="1"/>
            <a:r>
              <a:rPr lang="en-US" sz="2000" dirty="0"/>
              <a:t>are mediated by </a:t>
            </a:r>
            <a:r>
              <a:rPr lang="en-US" sz="2000" dirty="0" smtClean="0"/>
              <a:t>bosons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b="1" dirty="0">
                <a:ea typeface="ＭＳ Ｐゴシック" pitchFamily="-84" charset="-128"/>
                <a:cs typeface="ＭＳ Ｐゴシック" pitchFamily="-84" charset="-128"/>
              </a:rPr>
              <a:t>Higgs boson</a:t>
            </a:r>
          </a:p>
          <a:p>
            <a:pPr lvl="1" eaLnBrk="1" hangingPunct="1"/>
            <a:r>
              <a:rPr lang="en-US" sz="2000" dirty="0"/>
              <a:t>breaks the electroweak symmetry and gives mass to fermions and weak gauge bosons</a:t>
            </a:r>
          </a:p>
        </p:txBody>
      </p:sp>
      <p:pic>
        <p:nvPicPr>
          <p:cNvPr id="2355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11275"/>
            <a:ext cx="4419600" cy="394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8" name="Text Box 5"/>
          <p:cNvSpPr txBox="1">
            <a:spLocks noChangeArrowheads="1"/>
          </p:cNvSpPr>
          <p:nvPr/>
        </p:nvSpPr>
        <p:spPr bwMode="auto">
          <a:xfrm>
            <a:off x="193675" y="5410200"/>
            <a:ext cx="84074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2"/>
                </a:solidFill>
                <a:latin typeface="Arial" pitchFamily="-84" charset="0"/>
              </a:rPr>
              <a:t>Amazingly successful in describing precisely 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2"/>
                </a:solidFill>
                <a:latin typeface="Arial" pitchFamily="-84" charset="0"/>
              </a:rPr>
              <a:t>data from all collider experiments</a:t>
            </a:r>
          </a:p>
        </p:txBody>
      </p:sp>
    </p:spTree>
    <p:extLst>
      <p:ext uri="{BB962C8B-B14F-4D97-AF65-F5344CB8AC3E}">
        <p14:creationId xmlns:p14="http://schemas.microsoft.com/office/powerpoint/2010/main" val="103374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12" y="1231899"/>
            <a:ext cx="8692148" cy="3573929"/>
          </a:xfrm>
          <a:prstGeom prst="rect">
            <a:avLst/>
          </a:prstGeom>
        </p:spPr>
      </p:pic>
      <p:sp>
        <p:nvSpPr>
          <p:cNvPr id="5017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7B461AB-04DD-E247-B37B-A52E56CE0101}" type="slidenum">
              <a:rPr lang="en-US">
                <a:latin typeface="Times" pitchFamily="-84" charset="0"/>
              </a:rPr>
              <a:pPr/>
              <a:t>20</a:t>
            </a:fld>
            <a:endParaRPr lang="en-US">
              <a:latin typeface="Times" pitchFamily="-84" charset="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67946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Mass</a:t>
            </a:r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 </a:t>
            </a:r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unification</a:t>
            </a:r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?</a:t>
            </a:r>
            <a:endParaRPr lang="en-US" dirty="0"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50181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0" y="5486400"/>
            <a:ext cx="9144000" cy="1066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Common masses at GUT scale: m</a:t>
            </a:r>
            <a:r>
              <a:rPr lang="en-US" sz="2400" baseline="-25000" dirty="0">
                <a:ea typeface="ＭＳ Ｐゴシック" pitchFamily="-84" charset="-128"/>
                <a:cs typeface="ＭＳ Ｐゴシック" pitchFamily="-84" charset="-128"/>
              </a:rPr>
              <a:t>0</a:t>
            </a:r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 and m</a:t>
            </a:r>
            <a:r>
              <a:rPr lang="en-US" sz="2400" baseline="-25000" dirty="0">
                <a:ea typeface="ＭＳ Ｐゴシック" pitchFamily="-84" charset="-128"/>
                <a:cs typeface="ＭＳ Ｐゴシック" pitchFamily="-84" charset="-128"/>
              </a:rPr>
              <a:t>1/2</a:t>
            </a:r>
            <a:r>
              <a:rPr lang="en-US" sz="2400" dirty="0">
                <a:ea typeface="ＭＳ Ｐゴシック" pitchFamily="-84" charset="-128"/>
                <a:cs typeface="ＭＳ Ｐゴシック" pitchFamily="-84" charset="-128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Evolved via renormalization group equations to lower scales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Weakly coupling particles (</a:t>
            </a:r>
            <a:r>
              <a:rPr lang="en-US" sz="2000" dirty="0" err="1"/>
              <a:t>sleptons</a:t>
            </a:r>
            <a:r>
              <a:rPr lang="en-US" sz="2000" dirty="0"/>
              <a:t>, </a:t>
            </a:r>
            <a:r>
              <a:rPr lang="en-US" sz="2000" dirty="0" err="1"/>
              <a:t>charginos</a:t>
            </a:r>
            <a:r>
              <a:rPr lang="en-US" sz="2000" dirty="0"/>
              <a:t>, </a:t>
            </a:r>
            <a:r>
              <a:rPr lang="en-US" sz="2000" dirty="0" err="1"/>
              <a:t>neutralions</a:t>
            </a:r>
            <a:r>
              <a:rPr lang="en-US" sz="2000" dirty="0"/>
              <a:t>) are lightest</a:t>
            </a:r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7473572" y="4869701"/>
            <a:ext cx="1132544" cy="36933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/>
              <a:t>GUT scale</a:t>
            </a:r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 flipV="1">
            <a:off x="5229412" y="4336301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5" name="Line 9"/>
          <p:cNvSpPr>
            <a:spLocks noChangeShapeType="1"/>
          </p:cNvSpPr>
          <p:nvPr/>
        </p:nvSpPr>
        <p:spPr bwMode="auto">
          <a:xfrm flipV="1">
            <a:off x="8038353" y="4272428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4557056" y="4869701"/>
            <a:ext cx="1414463" cy="36933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/>
              <a:t>ewk scale</a:t>
            </a:r>
          </a:p>
        </p:txBody>
      </p:sp>
    </p:spTree>
    <p:extLst>
      <p:ext uri="{BB962C8B-B14F-4D97-AF65-F5344CB8AC3E}">
        <p14:creationId xmlns:p14="http://schemas.microsoft.com/office/powerpoint/2010/main" val="4002517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46" y="1876888"/>
            <a:ext cx="7481154" cy="1546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Higgs in the MSSM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57544"/>
            <a:ext cx="9144000" cy="5036075"/>
          </a:xfrm>
        </p:spPr>
        <p:txBody>
          <a:bodyPr/>
          <a:lstStyle/>
          <a:p>
            <a:r>
              <a:rPr lang="en-US" dirty="0" smtClean="0"/>
              <a:t>Two Higgs fields</a:t>
            </a:r>
          </a:p>
          <a:p>
            <a:r>
              <a:rPr lang="en-US" dirty="0" smtClean="0"/>
              <a:t>After some math it follows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At tree level one finds</a:t>
            </a:r>
          </a:p>
          <a:p>
            <a:pPr lvl="1"/>
            <a:r>
              <a:rPr lang="en-US" dirty="0" smtClean="0"/>
              <a:t>Excluded by LEP since long time!!!</a:t>
            </a:r>
          </a:p>
          <a:p>
            <a:r>
              <a:rPr lang="en-US" dirty="0" smtClean="0"/>
              <a:t>But loop correction lift the Higgs mass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68126C-AF92-0A44-81D4-FA5BBDEA2FB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050" y="1032811"/>
            <a:ext cx="3854450" cy="606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0" y="1027074"/>
            <a:ext cx="1968500" cy="612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840" y="3265794"/>
            <a:ext cx="3657600" cy="800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712" y="5771455"/>
            <a:ext cx="6937376" cy="1052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8547" y="4890959"/>
            <a:ext cx="4917074" cy="787818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15" name="Group 14"/>
          <p:cNvGrpSpPr/>
          <p:nvPr/>
        </p:nvGrpSpPr>
        <p:grpSpPr>
          <a:xfrm>
            <a:off x="7264930" y="4521627"/>
            <a:ext cx="1777108" cy="941372"/>
            <a:chOff x="7264930" y="4521627"/>
            <a:chExt cx="1777108" cy="94137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64930" y="4980399"/>
              <a:ext cx="1435100" cy="4826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344137" y="4521627"/>
              <a:ext cx="169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</a:t>
              </a:r>
              <a:r>
                <a:rPr lang="en-US" dirty="0" err="1" smtClean="0"/>
                <a:t>mSUSY</a:t>
              </a:r>
              <a:r>
                <a:rPr lang="en-US" dirty="0" smtClean="0"/>
                <a:t>~ 1 </a:t>
              </a:r>
              <a:r>
                <a:rPr lang="en-US" dirty="0" err="1" smtClean="0"/>
                <a:t>TeV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41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Higgs in the MSSM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121A-7DE9-AF41-8716-A4BA7CD40D2A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52" y="1313989"/>
            <a:ext cx="7066600" cy="54074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1988" y="1129324"/>
            <a:ext cx="355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660066"/>
                </a:solidFill>
              </a:rPr>
              <a:t>From L. Hall, D. </a:t>
            </a:r>
            <a:r>
              <a:rPr lang="en-US" i="1" dirty="0" err="1" smtClean="0">
                <a:solidFill>
                  <a:srgbClr val="660066"/>
                </a:solidFill>
              </a:rPr>
              <a:t>Pinner</a:t>
            </a:r>
            <a:r>
              <a:rPr lang="en-US" i="1" dirty="0" smtClean="0">
                <a:solidFill>
                  <a:srgbClr val="660066"/>
                </a:solidFill>
              </a:rPr>
              <a:t>, J. </a:t>
            </a:r>
            <a:r>
              <a:rPr lang="en-US" i="1" dirty="0" err="1" smtClean="0">
                <a:solidFill>
                  <a:srgbClr val="660066"/>
                </a:solidFill>
              </a:rPr>
              <a:t>Ruderman</a:t>
            </a:r>
            <a:r>
              <a:rPr lang="en-US" i="1" dirty="0" smtClean="0">
                <a:solidFill>
                  <a:srgbClr val="660066"/>
                </a:solidFill>
              </a:rPr>
              <a:t> </a:t>
            </a:r>
            <a:endParaRPr lang="en-US" i="1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597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Higgs in the MSSM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08615"/>
            <a:ext cx="4578707" cy="527207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stop mass needs to be large to lift Higgs mass to 125 GeV</a:t>
            </a:r>
          </a:p>
          <a:p>
            <a:r>
              <a:rPr lang="en-US" dirty="0" smtClean="0"/>
              <a:t>However, as we discussed before we need the stop mass to be low to avoid fine tuning problem</a:t>
            </a:r>
          </a:p>
          <a:p>
            <a:r>
              <a:rPr lang="en-US" dirty="0" smtClean="0"/>
              <a:t>Given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H</a:t>
            </a:r>
            <a:r>
              <a:rPr lang="en-US" dirty="0" smtClean="0"/>
              <a:t>=126 it is impossible to get small fine tuning without extending MSSM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121A-7DE9-AF41-8716-A4BA7CD40D2A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1253620"/>
            <a:ext cx="4673600" cy="4660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1988" y="6096023"/>
            <a:ext cx="355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660066"/>
                </a:solidFill>
              </a:rPr>
              <a:t>From L. Hall, D. </a:t>
            </a:r>
            <a:r>
              <a:rPr lang="en-US" i="1" dirty="0" err="1" smtClean="0">
                <a:solidFill>
                  <a:srgbClr val="660066"/>
                </a:solidFill>
              </a:rPr>
              <a:t>Pinner</a:t>
            </a:r>
            <a:r>
              <a:rPr lang="en-US" i="1" dirty="0" smtClean="0">
                <a:solidFill>
                  <a:srgbClr val="660066"/>
                </a:solidFill>
              </a:rPr>
              <a:t>, J. </a:t>
            </a:r>
            <a:r>
              <a:rPr lang="en-US" i="1" dirty="0" err="1" smtClean="0">
                <a:solidFill>
                  <a:srgbClr val="660066"/>
                </a:solidFill>
              </a:rPr>
              <a:t>Ruderman</a:t>
            </a:r>
            <a:r>
              <a:rPr lang="en-US" i="1" dirty="0" smtClean="0">
                <a:solidFill>
                  <a:srgbClr val="660066"/>
                </a:solidFill>
              </a:rPr>
              <a:t> </a:t>
            </a:r>
            <a:endParaRPr lang="en-US" i="1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26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216" y="4456204"/>
            <a:ext cx="5395785" cy="2196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Binos</a:t>
            </a:r>
            <a:r>
              <a:rPr lang="en-US" dirty="0" smtClean="0"/>
              <a:t>, Winos, </a:t>
            </a:r>
            <a:r>
              <a:rPr lang="en-US" dirty="0" err="1" smtClean="0"/>
              <a:t>Higgsinos</a:t>
            </a:r>
            <a:r>
              <a:rPr lang="en-US" dirty="0" smtClean="0"/>
              <a:t> mix…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superpartners</a:t>
            </a:r>
            <a:r>
              <a:rPr lang="en-US" dirty="0" smtClean="0"/>
              <a:t> of photon, Z, W and Higgs bosons mix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Mass </a:t>
            </a:r>
            <a:r>
              <a:rPr lang="en-US" dirty="0" smtClean="0"/>
              <a:t>eigenstates are called “</a:t>
            </a:r>
            <a:r>
              <a:rPr lang="en-US" dirty="0" err="1" smtClean="0"/>
              <a:t>neutralions</a:t>
            </a:r>
            <a:r>
              <a:rPr lang="en-US" dirty="0" smtClean="0"/>
              <a:t>” and “</a:t>
            </a:r>
            <a:r>
              <a:rPr lang="en-US" dirty="0" err="1" smtClean="0"/>
              <a:t>charginos</a:t>
            </a:r>
            <a:r>
              <a:rPr lang="en-US" dirty="0" smtClean="0"/>
              <a:t>”:</a:t>
            </a:r>
          </a:p>
          <a:p>
            <a:pPr lvl="1"/>
            <a:r>
              <a:rPr lang="en-US" dirty="0" smtClean="0"/>
              <a:t>4 </a:t>
            </a:r>
            <a:r>
              <a:rPr lang="en-US" dirty="0" err="1" smtClean="0"/>
              <a:t>neutralinos</a:t>
            </a:r>
            <a:r>
              <a:rPr lang="en-US" dirty="0" smtClean="0"/>
              <a:t>: N</a:t>
            </a:r>
            <a:r>
              <a:rPr lang="en-US" baseline="-25000" dirty="0" smtClean="0"/>
              <a:t>1</a:t>
            </a:r>
            <a:r>
              <a:rPr lang="en-US" dirty="0" smtClean="0"/>
              <a:t>..N</a:t>
            </a:r>
            <a:r>
              <a:rPr lang="en-US" baseline="-25000" dirty="0" smtClean="0"/>
              <a:t>4</a:t>
            </a:r>
          </a:p>
          <a:p>
            <a:pPr lvl="1"/>
            <a:r>
              <a:rPr lang="en-US" dirty="0" smtClean="0"/>
              <a:t>4 </a:t>
            </a:r>
            <a:r>
              <a:rPr lang="en-US" dirty="0" err="1" smtClean="0"/>
              <a:t>charginos</a:t>
            </a:r>
            <a:r>
              <a:rPr lang="en-US" dirty="0" smtClean="0"/>
              <a:t>: C</a:t>
            </a:r>
            <a:r>
              <a:rPr lang="en-US" baseline="30000" dirty="0" smtClean="0"/>
              <a:t>±</a:t>
            </a:r>
            <a:r>
              <a:rPr lang="en-US" baseline="-25000" dirty="0" smtClean="0"/>
              <a:t>1</a:t>
            </a:r>
            <a:r>
              <a:rPr lang="en-US" dirty="0" smtClean="0"/>
              <a:t>, C</a:t>
            </a:r>
            <a:r>
              <a:rPr lang="en-US" baseline="30000" dirty="0" smtClean="0"/>
              <a:t>±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121A-7DE9-AF41-8716-A4BA7CD40D2A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203" y="1828564"/>
            <a:ext cx="6134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19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</a:t>
            </a:r>
            <a:r>
              <a:rPr lang="en-US" dirty="0" smtClean="0"/>
              <a:t>particles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121A-7DE9-AF41-8716-A4BA7CD40D2A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0" y="1069748"/>
            <a:ext cx="8004788" cy="570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26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find SUSY?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Precision measurements of SM observables</a:t>
            </a:r>
          </a:p>
          <a:p>
            <a:pPr lvl="1"/>
            <a:r>
              <a:rPr lang="en-US" dirty="0" smtClean="0"/>
              <a:t>E.g. g-2 for muon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Enhancement in rare decays</a:t>
            </a:r>
          </a:p>
          <a:p>
            <a:pPr lvl="1"/>
            <a:r>
              <a:rPr lang="en-US" dirty="0" smtClean="0"/>
              <a:t>E.g. B</a:t>
            </a:r>
            <a:r>
              <a:rPr lang="en-US" baseline="-25000" dirty="0" smtClean="0"/>
              <a:t>s</a:t>
            </a:r>
            <a:r>
              <a:rPr lang="en-US" dirty="0" smtClean="0"/>
              <a:t>-&gt;</a:t>
            </a:r>
            <a:r>
              <a:rPr lang="en-US" dirty="0" err="1" smtClean="0"/>
              <a:t>μμ</a:t>
            </a:r>
            <a:r>
              <a:rPr lang="en-US" dirty="0" smtClean="0"/>
              <a:t> or B</a:t>
            </a:r>
            <a:r>
              <a:rPr lang="en-US" baseline="30000" dirty="0" smtClean="0"/>
              <a:t>+</a:t>
            </a:r>
            <a:r>
              <a:rPr lang="en-US" dirty="0" smtClean="0"/>
              <a:t>-&gt;</a:t>
            </a:r>
            <a:r>
              <a:rPr lang="en-US" dirty="0" err="1" smtClean="0"/>
              <a:t>τν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Direct production at colliders</a:t>
            </a:r>
          </a:p>
          <a:p>
            <a:pPr lvl="1"/>
            <a:r>
              <a:rPr lang="en-US" dirty="0" smtClean="0"/>
              <a:t>E.g. at LEP or LHC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E4EE-AA3C-6E4E-9415-E5A8E011530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938" y="1770130"/>
            <a:ext cx="1753062" cy="1664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560" y="2098002"/>
            <a:ext cx="4708378" cy="99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0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Muons g-2 and SUSY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121A-7DE9-AF41-8716-A4BA7CD40D2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6" y="1090087"/>
            <a:ext cx="9088014" cy="541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27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g-2 and SUSY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121A-7DE9-AF41-8716-A4BA7CD40D2A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111"/>
            <a:ext cx="8901218" cy="50649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5829" y="6027003"/>
            <a:ext cx="64951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Simplest interpretation in very constrained models</a:t>
            </a:r>
          </a:p>
          <a:p>
            <a:r>
              <a:rPr lang="en-US" sz="2400" dirty="0" smtClean="0"/>
              <a:t>now ruled out by </a:t>
            </a:r>
            <a:r>
              <a:rPr lang="en-US" sz="2400" dirty="0" err="1" smtClean="0"/>
              <a:t>m</a:t>
            </a:r>
            <a:r>
              <a:rPr lang="en-US" sz="2400" baseline="-25000" dirty="0" err="1" smtClean="0"/>
              <a:t>H</a:t>
            </a:r>
            <a:r>
              <a:rPr lang="en-US" sz="2400" dirty="0" smtClean="0"/>
              <a:t>=126 GeV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7061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7501"/>
            <a:ext cx="9110670" cy="27057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Rare Decays: </a:t>
            </a:r>
            <a:r>
              <a:rPr lang="en-US" dirty="0" err="1" smtClean="0"/>
              <a:t>μ</a:t>
            </a:r>
            <a:r>
              <a:rPr lang="en-US" sz="2800" dirty="0" err="1" smtClean="0">
                <a:sym typeface="Wingdings"/>
              </a:rPr>
              <a:t></a:t>
            </a:r>
            <a:r>
              <a:rPr lang="en-US" dirty="0" err="1" smtClean="0"/>
              <a:t>eγ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245985"/>
            <a:ext cx="9144000" cy="1765385"/>
          </a:xfrm>
        </p:spPr>
        <p:txBody>
          <a:bodyPr>
            <a:normAutofit/>
          </a:bodyPr>
          <a:lstStyle/>
          <a:p>
            <a:r>
              <a:rPr lang="en-US" dirty="0" smtClean="0"/>
              <a:t>Experimental bound </a:t>
            </a:r>
          </a:p>
          <a:p>
            <a:pPr lvl="1"/>
            <a:r>
              <a:rPr lang="en-US" dirty="0" smtClean="0"/>
              <a:t>from MEG at PSI in Switzerland: BR&lt;1.2 </a:t>
            </a:r>
            <a:r>
              <a:rPr lang="en-US" dirty="0" err="1" smtClean="0"/>
              <a:t>x</a:t>
            </a:r>
            <a:r>
              <a:rPr lang="en-US" dirty="0" smtClean="0"/>
              <a:t> 10</a:t>
            </a:r>
            <a:r>
              <a:rPr lang="en-US" baseline="30000" dirty="0" smtClean="0"/>
              <a:t>-11</a:t>
            </a:r>
          </a:p>
          <a:p>
            <a:r>
              <a:rPr lang="en-US" dirty="0" smtClean="0"/>
              <a:t>Mu2e at FNAL plans to improve by factor 10,000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121A-7DE9-AF41-8716-A4BA7CD40D2A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56" y="3773222"/>
            <a:ext cx="8343900" cy="168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522" y="5647192"/>
            <a:ext cx="1149148" cy="75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8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fld id="{5A2E6BC8-8422-5845-9E53-0414C41783EE}" type="slidenum">
              <a:rPr lang="en-US" smtClean="0">
                <a:latin typeface="Times" pitchFamily="-84" charset="0"/>
              </a:rPr>
              <a:pPr/>
              <a:t>3</a:t>
            </a:fld>
            <a:endParaRPr lang="en-US" smtClean="0">
              <a:latin typeface="Times" pitchFamily="-84" charset="0"/>
            </a:endParaRPr>
          </a:p>
        </p:txBody>
      </p:sp>
      <p:sp>
        <p:nvSpPr>
          <p:cNvPr id="24579" name="Rectangle 1026"/>
          <p:cNvSpPr>
            <a:spLocks noGrp="1" noChangeArrowheads="1"/>
          </p:cNvSpPr>
          <p:nvPr>
            <p:ph type="title" sz="quarter"/>
          </p:nvPr>
        </p:nvSpPr>
        <p:spPr>
          <a:xfrm>
            <a:off x="-110439" y="196850"/>
            <a:ext cx="8797239" cy="4111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The Standard Model </a:t>
            </a:r>
            <a:r>
              <a:rPr lang="en-US" dirty="0" err="1">
                <a:ea typeface="ＭＳ Ｐゴシック" pitchFamily="-84" charset="-128"/>
                <a:cs typeface="ＭＳ Ｐゴシック" pitchFamily="-84" charset="-128"/>
              </a:rPr>
              <a:t>Lagrangian</a:t>
            </a:r>
            <a:endParaRPr lang="en-US" dirty="0">
              <a:ea typeface="ＭＳ Ｐゴシック" pitchFamily="-84" charset="-128"/>
              <a:cs typeface="ＭＳ Ｐゴシック" pitchFamily="-84" charset="-128"/>
            </a:endParaRPr>
          </a:p>
        </p:txBody>
      </p:sp>
      <p:grpSp>
        <p:nvGrpSpPr>
          <p:cNvPr id="2" name="Group 1027"/>
          <p:cNvGrpSpPr>
            <a:grpSpLocks/>
          </p:cNvGrpSpPr>
          <p:nvPr/>
        </p:nvGrpSpPr>
        <p:grpSpPr bwMode="auto">
          <a:xfrm>
            <a:off x="304800" y="1052513"/>
            <a:ext cx="8040688" cy="3152775"/>
            <a:chOff x="476" y="1207"/>
            <a:chExt cx="5065" cy="1986"/>
          </a:xfrm>
        </p:grpSpPr>
        <p:pic>
          <p:nvPicPr>
            <p:cNvPr id="143364" name="Picture 1028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841" t="16733" r="5432" b="15808"/>
            <a:stretch>
              <a:fillRect/>
            </a:stretch>
          </p:blipFill>
          <p:spPr bwMode="auto">
            <a:xfrm>
              <a:off x="476" y="1207"/>
              <a:ext cx="3457" cy="1986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50000"/>
                </a:schemeClr>
              </a:outerShdw>
            </a:effectLst>
          </p:spPr>
        </p:pic>
        <p:grpSp>
          <p:nvGrpSpPr>
            <p:cNvPr id="3" name="Group 1029"/>
            <p:cNvGrpSpPr>
              <a:grpSpLocks/>
            </p:cNvGrpSpPr>
            <p:nvPr/>
          </p:nvGrpSpPr>
          <p:grpSpPr bwMode="auto">
            <a:xfrm>
              <a:off x="3651" y="1446"/>
              <a:ext cx="1813" cy="306"/>
              <a:chOff x="3651" y="1337"/>
              <a:chExt cx="1813" cy="306"/>
            </a:xfrm>
          </p:grpSpPr>
          <p:sp>
            <p:nvSpPr>
              <p:cNvPr id="24602" name="Text Box 1030"/>
              <p:cNvSpPr txBox="1">
                <a:spLocks noChangeArrowheads="1"/>
              </p:cNvSpPr>
              <p:nvPr/>
            </p:nvSpPr>
            <p:spPr bwMode="auto">
              <a:xfrm>
                <a:off x="4238" y="1343"/>
                <a:ext cx="1226" cy="288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GB" dirty="0">
                    <a:latin typeface="Arial" pitchFamily="-84" charset="0"/>
                  </a:rPr>
                  <a:t>gauge sector</a:t>
                </a:r>
                <a:endParaRPr lang="en-US" dirty="0">
                  <a:latin typeface="Arial" pitchFamily="-84" charset="0"/>
                </a:endParaRPr>
              </a:p>
            </p:txBody>
          </p:sp>
          <p:sp>
            <p:nvSpPr>
              <p:cNvPr id="24603" name="AutoShape 1031"/>
              <p:cNvSpPr>
                <a:spLocks noChangeArrowheads="1"/>
              </p:cNvSpPr>
              <p:nvPr/>
            </p:nvSpPr>
            <p:spPr bwMode="auto">
              <a:xfrm>
                <a:off x="3651" y="1337"/>
                <a:ext cx="615" cy="306"/>
              </a:xfrm>
              <a:prstGeom prst="leftArrow">
                <a:avLst>
                  <a:gd name="adj1" fmla="val 50000"/>
                  <a:gd name="adj2" fmla="val 50245"/>
                </a:avLst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1032"/>
            <p:cNvGrpSpPr>
              <a:grpSpLocks/>
            </p:cNvGrpSpPr>
            <p:nvPr/>
          </p:nvGrpSpPr>
          <p:grpSpPr bwMode="auto">
            <a:xfrm>
              <a:off x="3648" y="2620"/>
              <a:ext cx="1658" cy="306"/>
              <a:chOff x="3529" y="2697"/>
              <a:chExt cx="1658" cy="306"/>
            </a:xfrm>
          </p:grpSpPr>
          <p:sp>
            <p:nvSpPr>
              <p:cNvPr id="24600" name="Text Box 1033"/>
              <p:cNvSpPr txBox="1">
                <a:spLocks noChangeArrowheads="1"/>
              </p:cNvSpPr>
              <p:nvPr/>
            </p:nvSpPr>
            <p:spPr bwMode="auto">
              <a:xfrm>
                <a:off x="4133" y="2701"/>
                <a:ext cx="1054" cy="233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GB" dirty="0">
                    <a:latin typeface="Arial" pitchFamily="-84" charset="0"/>
                  </a:rPr>
                  <a:t> </a:t>
                </a:r>
                <a:r>
                  <a:rPr lang="en-GB" dirty="0" smtClean="0">
                    <a:latin typeface="Arial" pitchFamily="-84" charset="0"/>
                  </a:rPr>
                  <a:t>ν</a:t>
                </a:r>
                <a:r>
                  <a:rPr lang="en-GB" dirty="0" smtClean="0">
                    <a:latin typeface="Arial" pitchFamily="-84" charset="0"/>
                    <a:sym typeface="Symbol" pitchFamily="-84" charset="2"/>
                  </a:rPr>
                  <a:t> </a:t>
                </a:r>
                <a:r>
                  <a:rPr lang="en-GB" dirty="0">
                    <a:latin typeface="Arial" pitchFamily="-84" charset="0"/>
                    <a:sym typeface="Symbol" pitchFamily="-84" charset="2"/>
                  </a:rPr>
                  <a:t>mass </a:t>
                </a:r>
                <a:r>
                  <a:rPr lang="en-GB" dirty="0">
                    <a:latin typeface="Arial" pitchFamily="-84" charset="0"/>
                  </a:rPr>
                  <a:t>sector</a:t>
                </a:r>
                <a:endParaRPr lang="en-US" dirty="0">
                  <a:latin typeface="Arial" pitchFamily="-84" charset="0"/>
                </a:endParaRPr>
              </a:p>
            </p:txBody>
          </p:sp>
          <p:sp>
            <p:nvSpPr>
              <p:cNvPr id="24601" name="AutoShape 1034"/>
              <p:cNvSpPr>
                <a:spLocks noChangeArrowheads="1"/>
              </p:cNvSpPr>
              <p:nvPr/>
            </p:nvSpPr>
            <p:spPr bwMode="auto">
              <a:xfrm>
                <a:off x="3529" y="2697"/>
                <a:ext cx="615" cy="306"/>
              </a:xfrm>
              <a:prstGeom prst="leftArrow">
                <a:avLst>
                  <a:gd name="adj1" fmla="val 50000"/>
                  <a:gd name="adj2" fmla="val 50245"/>
                </a:avLst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1035"/>
            <p:cNvGrpSpPr>
              <a:grpSpLocks/>
            </p:cNvGrpSpPr>
            <p:nvPr/>
          </p:nvGrpSpPr>
          <p:grpSpPr bwMode="auto">
            <a:xfrm>
              <a:off x="3655" y="2202"/>
              <a:ext cx="1855" cy="306"/>
              <a:chOff x="3536" y="2153"/>
              <a:chExt cx="1855" cy="306"/>
            </a:xfrm>
          </p:grpSpPr>
          <p:sp>
            <p:nvSpPr>
              <p:cNvPr id="24598" name="Text Box 1036"/>
              <p:cNvSpPr txBox="1">
                <a:spLocks noChangeArrowheads="1"/>
              </p:cNvSpPr>
              <p:nvPr/>
            </p:nvSpPr>
            <p:spPr bwMode="auto">
              <a:xfrm>
                <a:off x="4133" y="2160"/>
                <a:ext cx="1258" cy="288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GB">
                    <a:latin typeface="Arial" pitchFamily="-84" charset="0"/>
                  </a:rPr>
                  <a:t>EWSB sector</a:t>
                </a:r>
                <a:endParaRPr lang="en-US">
                  <a:latin typeface="Arial" pitchFamily="-84" charset="0"/>
                </a:endParaRPr>
              </a:p>
            </p:txBody>
          </p:sp>
          <p:sp>
            <p:nvSpPr>
              <p:cNvPr id="24599" name="AutoShape 1037"/>
              <p:cNvSpPr>
                <a:spLocks noChangeArrowheads="1"/>
              </p:cNvSpPr>
              <p:nvPr/>
            </p:nvSpPr>
            <p:spPr bwMode="auto">
              <a:xfrm>
                <a:off x="3536" y="2153"/>
                <a:ext cx="615" cy="306"/>
              </a:xfrm>
              <a:prstGeom prst="leftArrow">
                <a:avLst>
                  <a:gd name="adj1" fmla="val 50000"/>
                  <a:gd name="adj2" fmla="val 50245"/>
                </a:avLst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" name="Group 1038"/>
            <p:cNvGrpSpPr>
              <a:grpSpLocks/>
            </p:cNvGrpSpPr>
            <p:nvPr/>
          </p:nvGrpSpPr>
          <p:grpSpPr bwMode="auto">
            <a:xfrm>
              <a:off x="3659" y="1835"/>
              <a:ext cx="1882" cy="306"/>
              <a:chOff x="3560" y="1835"/>
              <a:chExt cx="1882" cy="306"/>
            </a:xfrm>
          </p:grpSpPr>
          <p:sp>
            <p:nvSpPr>
              <p:cNvPr id="24596" name="Text Box 1039"/>
              <p:cNvSpPr txBox="1">
                <a:spLocks noChangeArrowheads="1"/>
              </p:cNvSpPr>
              <p:nvPr/>
            </p:nvSpPr>
            <p:spPr bwMode="auto">
              <a:xfrm>
                <a:off x="4174" y="1842"/>
                <a:ext cx="1268" cy="288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algn="ctr" eaLnBrk="1" hangingPunct="1"/>
                <a:r>
                  <a:rPr lang="en-GB" dirty="0">
                    <a:latin typeface="Arial" pitchFamily="-84" charset="0"/>
                  </a:rPr>
                  <a:t>flavour sector</a:t>
                </a:r>
                <a:endParaRPr lang="en-US" dirty="0">
                  <a:latin typeface="Arial" pitchFamily="-84" charset="0"/>
                </a:endParaRPr>
              </a:p>
            </p:txBody>
          </p:sp>
          <p:sp>
            <p:nvSpPr>
              <p:cNvPr id="24597" name="AutoShape 1040"/>
              <p:cNvSpPr>
                <a:spLocks noChangeArrowheads="1"/>
              </p:cNvSpPr>
              <p:nvPr/>
            </p:nvSpPr>
            <p:spPr bwMode="auto">
              <a:xfrm>
                <a:off x="3560" y="1835"/>
                <a:ext cx="615" cy="306"/>
              </a:xfrm>
              <a:prstGeom prst="leftArrow">
                <a:avLst>
                  <a:gd name="adj1" fmla="val 50000"/>
                  <a:gd name="adj2" fmla="val 50245"/>
                </a:avLst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" name="Group 1041"/>
          <p:cNvGrpSpPr>
            <a:grpSpLocks/>
          </p:cNvGrpSpPr>
          <p:nvPr/>
        </p:nvGrpSpPr>
        <p:grpSpPr bwMode="auto">
          <a:xfrm>
            <a:off x="828675" y="4581525"/>
            <a:ext cx="7596188" cy="2033588"/>
            <a:chOff x="522" y="2886"/>
            <a:chExt cx="4785" cy="1281"/>
          </a:xfrm>
        </p:grpSpPr>
        <p:sp>
          <p:nvSpPr>
            <p:cNvPr id="143378" name="Text Box 1042"/>
            <p:cNvSpPr txBox="1">
              <a:spLocks noChangeArrowheads="1"/>
            </p:cNvSpPr>
            <p:nvPr/>
          </p:nvSpPr>
          <p:spPr bwMode="auto">
            <a:xfrm>
              <a:off x="522" y="2886"/>
              <a:ext cx="1710" cy="339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1" hangingPunct="1">
                <a:defRPr/>
              </a:pPr>
              <a:r>
                <a:rPr lang="en-GB" sz="2800">
                  <a:latin typeface="Arial" charset="0"/>
                </a:rPr>
                <a:t>… and beyond?</a:t>
              </a:r>
              <a:endParaRPr lang="en-US" sz="2800">
                <a:latin typeface="Arial" charset="0"/>
              </a:endParaRPr>
            </a:p>
          </p:txBody>
        </p:sp>
        <p:sp>
          <p:nvSpPr>
            <p:cNvPr id="143379" name="Text Box 1043"/>
            <p:cNvSpPr txBox="1">
              <a:spLocks noChangeArrowheads="1"/>
            </p:cNvSpPr>
            <p:nvPr/>
          </p:nvSpPr>
          <p:spPr bwMode="auto">
            <a:xfrm>
              <a:off x="2608" y="2886"/>
              <a:ext cx="2699" cy="1281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lvl="1" eaLnBrk="1" hangingPunct="1">
                <a:defRPr/>
              </a:pPr>
              <a:r>
                <a:rPr lang="en-US" sz="1800">
                  <a:latin typeface="Arial" charset="0"/>
                </a:rPr>
                <a:t>supersymmetry (many variants)</a:t>
              </a:r>
            </a:p>
            <a:p>
              <a:pPr lvl="1" eaLnBrk="1" hangingPunct="1">
                <a:defRPr/>
              </a:pPr>
              <a:r>
                <a:rPr lang="en-US" sz="1800">
                  <a:latin typeface="Arial" charset="0"/>
                </a:rPr>
                <a:t>extra spacetime dimensions</a:t>
              </a:r>
            </a:p>
            <a:p>
              <a:pPr lvl="1" eaLnBrk="1" hangingPunct="1">
                <a:defRPr/>
              </a:pPr>
              <a:r>
                <a:rPr lang="en-US" sz="1800">
                  <a:latin typeface="Arial" charset="0"/>
                </a:rPr>
                <a:t>compositeness  </a:t>
              </a:r>
            </a:p>
            <a:p>
              <a:pPr lvl="1" eaLnBrk="1" hangingPunct="1">
                <a:defRPr/>
              </a:pPr>
              <a:r>
                <a:rPr lang="en-US" sz="1800">
                  <a:latin typeface="Arial" charset="0"/>
                </a:rPr>
                <a:t>strong electroweak symmetry breaking</a:t>
              </a:r>
            </a:p>
            <a:p>
              <a:pPr lvl="1" eaLnBrk="1" hangingPunct="1">
                <a:defRPr/>
              </a:pPr>
              <a:r>
                <a:rPr lang="en-GB" sz="1800">
                  <a:latin typeface="Arial" charset="0"/>
                </a:rPr>
                <a:t>…</a:t>
              </a:r>
              <a:endParaRPr lang="en-US" sz="1800">
                <a:latin typeface="Arial" charset="0"/>
              </a:endParaRPr>
            </a:p>
            <a:p>
              <a:pPr lvl="1" eaLnBrk="1" hangingPunct="1">
                <a:defRPr/>
              </a:pPr>
              <a:r>
                <a:rPr lang="en-US" sz="1800">
                  <a:latin typeface="Arial" charset="0"/>
                </a:rPr>
                <a:t>something new?!</a:t>
              </a:r>
            </a:p>
          </p:txBody>
        </p:sp>
        <p:sp>
          <p:nvSpPr>
            <p:cNvPr id="24590" name="Line 1044"/>
            <p:cNvSpPr>
              <a:spLocks noChangeShapeType="1"/>
            </p:cNvSpPr>
            <p:nvPr/>
          </p:nvSpPr>
          <p:spPr bwMode="auto">
            <a:xfrm>
              <a:off x="2245" y="3067"/>
              <a:ext cx="3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583" name="TextBox 26"/>
          <p:cNvSpPr txBox="1">
            <a:spLocks noChangeArrowheads="1"/>
          </p:cNvSpPr>
          <p:nvPr/>
        </p:nvSpPr>
        <p:spPr bwMode="auto">
          <a:xfrm>
            <a:off x="228600" y="6248400"/>
            <a:ext cx="14922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rgbClr val="801E93"/>
                </a:solidFill>
                <a:latin typeface="Arial" pitchFamily="-84" charset="0"/>
                <a:ea typeface="Arial" pitchFamily="-84" charset="0"/>
                <a:cs typeface="Arial" pitchFamily="-84" charset="0"/>
              </a:rPr>
              <a:t>[W. J. Stirling]</a:t>
            </a:r>
          </a:p>
        </p:txBody>
      </p:sp>
    </p:spTree>
    <p:extLst>
      <p:ext uri="{BB962C8B-B14F-4D97-AF65-F5344CB8AC3E}">
        <p14:creationId xmlns:p14="http://schemas.microsoft.com/office/powerpoint/2010/main" val="16504879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ADF69C86-8640-C24B-A148-0A47959B4CBD}" type="slidenum">
              <a:rPr lang="en-US" smtClean="0">
                <a:latin typeface="Times" pitchFamily="-84" charset="0"/>
              </a:rPr>
              <a:pPr/>
              <a:t>30</a:t>
            </a:fld>
            <a:endParaRPr lang="en-US" smtClean="0">
              <a:latin typeface="Times" pitchFamily="-84" charset="0"/>
            </a:endParaRPr>
          </a:p>
        </p:txBody>
      </p:sp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947351"/>
          </a:xfrm>
        </p:spPr>
        <p:txBody>
          <a:bodyPr>
            <a:normAutofit/>
          </a:bodyPr>
          <a:lstStyle/>
          <a:p>
            <a:r>
              <a:rPr lang="en-US" dirty="0" err="1" smtClean="0"/>
              <a:t>B</a:t>
            </a:r>
            <a:r>
              <a:rPr lang="en-US" baseline="-25000" dirty="0" err="1" smtClean="0"/>
              <a:t>s</a:t>
            </a:r>
            <a:r>
              <a:rPr lang="en-US" dirty="0" err="1" smtClean="0">
                <a:sym typeface="Wingdings"/>
              </a:rPr>
              <a:t>μ</a:t>
            </a:r>
            <a:r>
              <a:rPr lang="en-US" b="1" baseline="30000" dirty="0" err="1" smtClean="0">
                <a:latin typeface="Symbol" pitchFamily="-84" charset="2"/>
              </a:rPr>
              <a:t>+</a:t>
            </a:r>
            <a:r>
              <a:rPr lang="en-US" dirty="0" err="1">
                <a:sym typeface="Wingdings"/>
              </a:rPr>
              <a:t>μ</a:t>
            </a:r>
            <a:r>
              <a:rPr lang="en-US" b="1" baseline="30000" dirty="0" smtClean="0">
                <a:latin typeface="Symbol" pitchFamily="-84" charset="2"/>
              </a:rPr>
              <a:t>-</a:t>
            </a:r>
            <a:r>
              <a:rPr lang="en-US" dirty="0" smtClean="0">
                <a:latin typeface="Symbol" pitchFamily="-84" charset="2"/>
              </a:rPr>
              <a:t> </a:t>
            </a:r>
            <a:r>
              <a:rPr lang="en-US" dirty="0"/>
              <a:t>b</a:t>
            </a:r>
            <a:r>
              <a:rPr lang="en-US" dirty="0" smtClean="0"/>
              <a:t>ranching </a:t>
            </a:r>
            <a:r>
              <a:rPr lang="en-US" dirty="0"/>
              <a:t>r</a:t>
            </a:r>
            <a:r>
              <a:rPr lang="en-US" dirty="0" smtClean="0"/>
              <a:t>atio</a:t>
            </a:r>
            <a:endParaRPr lang="en-US" dirty="0"/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066800"/>
            <a:ext cx="44196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/>
              <a:t>Standard Model prediction: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dirty="0">
                <a:ea typeface="ＭＳ Ｐゴシック" pitchFamily="-84" charset="-128"/>
              </a:rPr>
              <a:t>BR=(3.42±0.54) x 10</a:t>
            </a:r>
            <a:r>
              <a:rPr lang="en-US" sz="2000" baseline="30000" dirty="0">
                <a:ea typeface="ＭＳ Ｐゴシック" pitchFamily="-84" charset="-128"/>
              </a:rPr>
              <a:t>-9</a:t>
            </a:r>
            <a:endParaRPr lang="en-US" sz="2000" dirty="0">
              <a:ea typeface="ＭＳ Ｐゴシック" pitchFamily="-84" charset="-128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1200" dirty="0">
                <a:ea typeface="ＭＳ Ｐゴシック" pitchFamily="-84" charset="-128"/>
              </a:rPr>
              <a:t>A.J. Buras </a:t>
            </a:r>
            <a:r>
              <a:rPr lang="en-US" sz="1200" dirty="0" err="1">
                <a:ea typeface="ＭＳ Ｐゴシック" pitchFamily="-84" charset="-128"/>
              </a:rPr>
              <a:t>Phys.Lett.B</a:t>
            </a:r>
            <a:r>
              <a:rPr lang="en-US" sz="1200" dirty="0">
                <a:ea typeface="ＭＳ Ｐゴシック" pitchFamily="-84" charset="-128"/>
              </a:rPr>
              <a:t> 566, 115 (2003</a:t>
            </a:r>
            <a:r>
              <a:rPr lang="en-US" sz="1200" dirty="0" smtClean="0">
                <a:ea typeface="ＭＳ Ｐゴシック" pitchFamily="-84" charset="-128"/>
              </a:rPr>
              <a:t>)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2400" dirty="0">
              <a:ea typeface="ＭＳ Ｐゴシック" pitchFamily="-8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 dirty="0"/>
              <a:t>Large enhancements e.g. in </a:t>
            </a:r>
            <a:r>
              <a:rPr lang="en-US" sz="2000" dirty="0" err="1"/>
              <a:t>Supersymmetry</a:t>
            </a:r>
            <a:r>
              <a:rPr lang="en-US" sz="2000" dirty="0"/>
              <a:t> possible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2400" dirty="0">
              <a:ea typeface="ＭＳ Ｐゴシック" pitchFamily="-84" charset="-128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2400" dirty="0">
              <a:ea typeface="ＭＳ Ｐゴシック" pitchFamily="-84" charset="-128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</p:txBody>
      </p:sp>
      <p:grpSp>
        <p:nvGrpSpPr>
          <p:cNvPr id="2" name="Group 48"/>
          <p:cNvGrpSpPr>
            <a:grpSpLocks/>
          </p:cNvGrpSpPr>
          <p:nvPr/>
        </p:nvGrpSpPr>
        <p:grpSpPr bwMode="auto">
          <a:xfrm>
            <a:off x="0" y="2868949"/>
            <a:ext cx="5473091" cy="3784472"/>
            <a:chOff x="2974" y="445"/>
            <a:chExt cx="2735" cy="1994"/>
          </a:xfrm>
        </p:grpSpPr>
        <p:pic>
          <p:nvPicPr>
            <p:cNvPr id="70690" name="Picture 49" descr="bsgbsxt1000p"/>
            <p:cNvPicPr>
              <a:picLocks noChangeAspect="1" noChangeArrowheads="1"/>
            </p:cNvPicPr>
            <p:nvPr/>
          </p:nvPicPr>
          <p:blipFill>
            <a:blip r:embed="rId2"/>
            <a:srcRect t="7034"/>
            <a:stretch>
              <a:fillRect/>
            </a:stretch>
          </p:blipFill>
          <p:spPr bwMode="auto">
            <a:xfrm>
              <a:off x="2974" y="602"/>
              <a:ext cx="2686" cy="1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691" name="Text Box 50"/>
            <p:cNvSpPr txBox="1">
              <a:spLocks noChangeArrowheads="1"/>
            </p:cNvSpPr>
            <p:nvPr/>
          </p:nvSpPr>
          <p:spPr bwMode="auto">
            <a:xfrm rot="20937775">
              <a:off x="3357" y="1304"/>
              <a:ext cx="1143" cy="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dirty="0" err="1">
                  <a:solidFill>
                    <a:srgbClr val="660066"/>
                  </a:solidFill>
                  <a:latin typeface="Arial" pitchFamily="-84" charset="0"/>
                </a:rPr>
                <a:t>Br(B</a:t>
              </a:r>
              <a:r>
                <a:rPr lang="en-US" baseline="-25000" dirty="0" err="1">
                  <a:solidFill>
                    <a:srgbClr val="660066"/>
                  </a:solidFill>
                  <a:latin typeface="Arial" pitchFamily="-84" charset="0"/>
                </a:rPr>
                <a:t>s</a:t>
              </a:r>
              <a:r>
                <a:rPr lang="en-US" dirty="0">
                  <a:solidFill>
                    <a:srgbClr val="660066"/>
                  </a:solidFill>
                  <a:latin typeface="Arial" pitchFamily="-84" charset="0"/>
                </a:rPr>
                <a:t> </a:t>
              </a:r>
              <a:r>
                <a:rPr kumimoji="1" lang="en-US" altLang="ja-JP" dirty="0" err="1">
                  <a:solidFill>
                    <a:srgbClr val="660066"/>
                  </a:solidFill>
                  <a:latin typeface="Arial" pitchFamily="-84" charset="0"/>
                  <a:ea typeface="MS PGothic" pitchFamily="50" charset="-128"/>
                  <a:cs typeface="MS PGothic" pitchFamily="50" charset="-128"/>
                  <a:sym typeface="Wingdings" pitchFamily="-84" charset="2"/>
                </a:rPr>
                <a:t></a:t>
              </a:r>
              <a:r>
                <a:rPr lang="en-US" dirty="0">
                  <a:solidFill>
                    <a:srgbClr val="660066"/>
                  </a:solidFill>
                  <a:latin typeface="Arial" pitchFamily="-84" charset="0"/>
                </a:rPr>
                <a:t> </a:t>
              </a:r>
              <a:r>
                <a:rPr lang="en-US" dirty="0" err="1">
                  <a:solidFill>
                    <a:srgbClr val="660066"/>
                  </a:solidFill>
                  <a:latin typeface="Symbol" pitchFamily="-84" charset="2"/>
                  <a:sym typeface="Symbol" pitchFamily="-84" charset="2"/>
                </a:rPr>
                <a:t></a:t>
              </a:r>
              <a:r>
                <a:rPr lang="en-US" dirty="0">
                  <a:solidFill>
                    <a:srgbClr val="660066"/>
                  </a:solidFill>
                  <a:latin typeface="Arial" pitchFamily="-84" charset="0"/>
                </a:rPr>
                <a:t>)</a:t>
              </a:r>
            </a:p>
            <a:p>
              <a:pPr algn="ctr" eaLnBrk="1" hangingPunct="1"/>
              <a:r>
                <a:rPr lang="en-US" dirty="0">
                  <a:solidFill>
                    <a:srgbClr val="660066"/>
                  </a:solidFill>
                  <a:latin typeface="Arial" pitchFamily="-84" charset="0"/>
                </a:rPr>
                <a:t>excluded</a:t>
              </a:r>
              <a:endParaRPr lang="en-US" dirty="0">
                <a:solidFill>
                  <a:srgbClr val="660066"/>
                </a:solidFill>
                <a:latin typeface="Symbol" pitchFamily="-84" charset="2"/>
                <a:sym typeface="Symbol" pitchFamily="-84" charset="2"/>
              </a:endParaRPr>
            </a:p>
          </p:txBody>
        </p:sp>
        <p:sp>
          <p:nvSpPr>
            <p:cNvPr id="70692" name="Text Box 51"/>
            <p:cNvSpPr txBox="1">
              <a:spLocks noChangeArrowheads="1"/>
            </p:cNvSpPr>
            <p:nvPr/>
          </p:nvSpPr>
          <p:spPr bwMode="auto">
            <a:xfrm rot="877894">
              <a:off x="4145" y="1057"/>
              <a:ext cx="1396" cy="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 dirty="0" err="1">
                  <a:solidFill>
                    <a:srgbClr val="0000FF"/>
                  </a:solidFill>
                  <a:latin typeface="Arial" pitchFamily="-84" charset="0"/>
                </a:rPr>
                <a:t>b</a:t>
              </a:r>
              <a:r>
                <a:rPr lang="en-US" dirty="0">
                  <a:solidFill>
                    <a:srgbClr val="0000FF"/>
                  </a:solidFill>
                  <a:latin typeface="Arial" pitchFamily="-84" charset="0"/>
                </a:rPr>
                <a:t> </a:t>
              </a:r>
              <a:r>
                <a:rPr kumimoji="1" lang="en-US" altLang="ja-JP" dirty="0" err="1">
                  <a:solidFill>
                    <a:srgbClr val="0000FF"/>
                  </a:solidFill>
                  <a:latin typeface="Arial" pitchFamily="-84" charset="0"/>
                  <a:ea typeface="MS PGothic" pitchFamily="50" charset="-128"/>
                  <a:cs typeface="MS PGothic" pitchFamily="50" charset="-128"/>
                  <a:sym typeface="Wingdings" pitchFamily="-84" charset="2"/>
                </a:rPr>
                <a:t></a:t>
              </a:r>
              <a:r>
                <a:rPr lang="en-US" dirty="0">
                  <a:solidFill>
                    <a:srgbClr val="0000FF"/>
                  </a:solidFill>
                  <a:latin typeface="Arial" pitchFamily="-84" charset="0"/>
                </a:rPr>
                <a:t> </a:t>
              </a:r>
              <a:r>
                <a:rPr lang="en-US" dirty="0" err="1">
                  <a:solidFill>
                    <a:srgbClr val="0000FF"/>
                  </a:solidFill>
                  <a:latin typeface="Arial" pitchFamily="-84" charset="0"/>
                </a:rPr>
                <a:t>s</a:t>
              </a:r>
              <a:r>
                <a:rPr lang="en-US" dirty="0" err="1">
                  <a:solidFill>
                    <a:srgbClr val="0000FF"/>
                  </a:solidFill>
                  <a:latin typeface="Symbol" pitchFamily="-84" charset="2"/>
                  <a:sym typeface="Symbol" pitchFamily="-84" charset="2"/>
                </a:rPr>
                <a:t></a:t>
              </a:r>
              <a:r>
                <a:rPr lang="en-US" dirty="0">
                  <a:solidFill>
                    <a:srgbClr val="0000FF"/>
                  </a:solidFill>
                  <a:latin typeface="Arial" pitchFamily="-84" charset="0"/>
                </a:rPr>
                <a:t> allowed</a:t>
              </a:r>
              <a:endParaRPr lang="en-US" dirty="0">
                <a:solidFill>
                  <a:srgbClr val="0000FF"/>
                </a:solidFill>
                <a:latin typeface="Symbol" pitchFamily="-84" charset="2"/>
                <a:sym typeface="Symbol" pitchFamily="-84" charset="2"/>
              </a:endParaRPr>
            </a:p>
          </p:txBody>
        </p:sp>
        <p:sp>
          <p:nvSpPr>
            <p:cNvPr id="70693" name="Rectangle 52"/>
            <p:cNvSpPr>
              <a:spLocks noChangeArrowheads="1"/>
            </p:cNvSpPr>
            <p:nvPr/>
          </p:nvSpPr>
          <p:spPr bwMode="auto">
            <a:xfrm>
              <a:off x="4547" y="445"/>
              <a:ext cx="1162" cy="1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solidFill>
                    <a:srgbClr val="000000"/>
                  </a:solidFill>
                  <a:latin typeface="Arial" pitchFamily="-84" charset="0"/>
                </a:rPr>
                <a:t>hep-ph/0603106</a:t>
              </a:r>
            </a:p>
          </p:txBody>
        </p:sp>
      </p:grpSp>
      <p:pic>
        <p:nvPicPr>
          <p:cNvPr id="70687" name="Picture 62" descr="bs_sCt_bb_HA_mum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200" y="1066800"/>
            <a:ext cx="2217111" cy="1688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89" name="Text Box 65"/>
          <p:cNvSpPr txBox="1">
            <a:spLocks noChangeArrowheads="1"/>
          </p:cNvSpPr>
          <p:nvPr/>
        </p:nvSpPr>
        <p:spPr bwMode="auto">
          <a:xfrm>
            <a:off x="6450806" y="1287971"/>
            <a:ext cx="1633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~ tan</a:t>
            </a:r>
            <a:r>
              <a:rPr lang="en-US" baseline="30000" dirty="0"/>
              <a:t>6</a:t>
            </a:r>
            <a:r>
              <a:rPr lang="en-US" dirty="0">
                <a:sym typeface="Symbol" pitchFamily="-84" charset="2"/>
              </a:rPr>
              <a:t></a:t>
            </a:r>
            <a:r>
              <a:rPr lang="en-US" dirty="0"/>
              <a:t>/m</a:t>
            </a:r>
            <a:r>
              <a:rPr lang="en-US" baseline="-25000" dirty="0"/>
              <a:t>A</a:t>
            </a:r>
            <a:r>
              <a:rPr lang="en-US" baseline="30000" dirty="0"/>
              <a:t>4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092" y="3239045"/>
            <a:ext cx="3670908" cy="296466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17132" y="2939494"/>
            <a:ext cx="2443735" cy="3693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Long history of searches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920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Observation of </a:t>
            </a:r>
            <a:r>
              <a:rPr lang="en-US" dirty="0" err="1" smtClean="0"/>
              <a:t>Bs</a:t>
            </a:r>
            <a:r>
              <a:rPr lang="en-US" sz="2700" dirty="0" err="1" smtClean="0">
                <a:sym typeface="Wingdings"/>
              </a:rPr>
              <a:t></a:t>
            </a:r>
            <a:r>
              <a:rPr lang="en-US" dirty="0" err="1" smtClean="0"/>
              <a:t>μμ</a:t>
            </a:r>
            <a:r>
              <a:rPr lang="en-US" dirty="0" smtClean="0"/>
              <a:t> </a:t>
            </a:r>
            <a:r>
              <a:rPr lang="en-US" dirty="0" smtClean="0"/>
              <a:t>at </a:t>
            </a:r>
            <a:r>
              <a:rPr lang="en-US" dirty="0" err="1" smtClean="0"/>
              <a:t>LHCb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5974756"/>
            <a:ext cx="3380374" cy="57844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Signal observed!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8B1F49-63D3-8E40-BC46-834BF201533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b="49457"/>
          <a:stretch>
            <a:fillRect/>
          </a:stretch>
        </p:blipFill>
        <p:spPr>
          <a:xfrm>
            <a:off x="0" y="681160"/>
            <a:ext cx="9144000" cy="4658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374" y="5384800"/>
            <a:ext cx="4178300" cy="147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6772" y="5384800"/>
            <a:ext cx="111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Nov.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85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6F28767-615E-7743-BD1E-DA6A31D4A00D}" type="slidenum">
              <a:rPr lang="en-US">
                <a:latin typeface="Times" pitchFamily="-84" charset="0"/>
              </a:rPr>
              <a:pPr/>
              <a:t>32</a:t>
            </a:fld>
            <a:endParaRPr lang="en-US">
              <a:latin typeface="Times" pitchFamily="-84" charset="0"/>
            </a:endParaRPr>
          </a:p>
        </p:txBody>
      </p:sp>
      <p:pic>
        <p:nvPicPr>
          <p:cNvPr id="52227" name="Picture 2" descr="propaganda_tev.pdf                                             0016B269Macintosh HD                   BB753A6E: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2667000"/>
            <a:ext cx="4572000" cy="3621088"/>
          </a:xfrm>
        </p:spPr>
      </p:pic>
      <p:sp>
        <p:nvSpPr>
          <p:cNvPr id="52228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dirty="0" err="1">
                <a:ea typeface="ＭＳ Ｐゴシック" pitchFamily="-84" charset="-128"/>
                <a:cs typeface="ＭＳ Ｐゴシック" pitchFamily="-84" charset="-128"/>
              </a:rPr>
              <a:t>Sparticle</a:t>
            </a:r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 </a:t>
            </a:r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cross </a:t>
            </a:r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s</a:t>
            </a:r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ections</a:t>
            </a:r>
            <a:endParaRPr lang="en-US" dirty="0"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52229" name="Text Box 4"/>
          <p:cNvSpPr txBox="1">
            <a:spLocks noChangeArrowheads="1"/>
          </p:cNvSpPr>
          <p:nvPr/>
        </p:nvSpPr>
        <p:spPr bwMode="auto">
          <a:xfrm rot="-5400000">
            <a:off x="-997744" y="3517107"/>
            <a:ext cx="24526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Cross Section (pb)</a:t>
            </a:r>
          </a:p>
        </p:txBody>
      </p:sp>
      <p:sp>
        <p:nvSpPr>
          <p:cNvPr id="52230" name="Text Box 5"/>
          <p:cNvSpPr txBox="1">
            <a:spLocks noChangeArrowheads="1"/>
          </p:cNvSpPr>
          <p:nvPr/>
        </p:nvSpPr>
        <p:spPr bwMode="auto">
          <a:xfrm>
            <a:off x="5715000" y="63246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T. Plehn, PROSPINO</a:t>
            </a:r>
          </a:p>
        </p:txBody>
      </p:sp>
      <p:pic>
        <p:nvPicPr>
          <p:cNvPr id="52231" name="Picture 6" descr="propaganda_lhc.pdf                                             0016B269Macintosh HD                   BB753A6E: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447800"/>
            <a:ext cx="4572000" cy="388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2" name="Line 7"/>
          <p:cNvSpPr>
            <a:spLocks noChangeShapeType="1"/>
          </p:cNvSpPr>
          <p:nvPr/>
        </p:nvSpPr>
        <p:spPr bwMode="auto">
          <a:xfrm>
            <a:off x="304800" y="4267200"/>
            <a:ext cx="8534400" cy="0"/>
          </a:xfrm>
          <a:prstGeom prst="line">
            <a:avLst/>
          </a:prstGeom>
          <a:noFill/>
          <a:ln w="57150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3" name="AutoShape 8"/>
          <p:cNvSpPr>
            <a:spLocks noChangeArrowheads="1"/>
          </p:cNvSpPr>
          <p:nvPr/>
        </p:nvSpPr>
        <p:spPr bwMode="auto">
          <a:xfrm>
            <a:off x="5486400" y="5715000"/>
            <a:ext cx="3048000" cy="609600"/>
          </a:xfrm>
          <a:prstGeom prst="wedgeRectCallout">
            <a:avLst>
              <a:gd name="adj1" fmla="val -68958"/>
              <a:gd name="adj2" fmla="val -253907"/>
            </a:avLst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b="1"/>
              <a:t>100 events per fb</a:t>
            </a:r>
            <a:r>
              <a:rPr lang="en-US" b="1" baseline="30000"/>
              <a:t>-1</a:t>
            </a:r>
            <a:endParaRPr lang="en-US" b="1"/>
          </a:p>
        </p:txBody>
      </p:sp>
      <p:sp>
        <p:nvSpPr>
          <p:cNvPr id="52234" name="Line 9"/>
          <p:cNvSpPr>
            <a:spLocks noChangeShapeType="1"/>
          </p:cNvSpPr>
          <p:nvPr/>
        </p:nvSpPr>
        <p:spPr bwMode="auto">
          <a:xfrm>
            <a:off x="381000" y="2514600"/>
            <a:ext cx="8534400" cy="0"/>
          </a:xfrm>
          <a:prstGeom prst="line">
            <a:avLst/>
          </a:prstGeom>
          <a:noFill/>
          <a:ln w="57150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235" name="Text Box 10"/>
          <p:cNvSpPr txBox="1">
            <a:spLocks noChangeArrowheads="1"/>
          </p:cNvSpPr>
          <p:nvPr/>
        </p:nvSpPr>
        <p:spPr bwMode="auto">
          <a:xfrm>
            <a:off x="609600" y="2000250"/>
            <a:ext cx="3154363" cy="51435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/>
              <a:t>100,000 events per fb</a:t>
            </a:r>
            <a:r>
              <a:rPr lang="en-US" b="1" baseline="30000"/>
              <a:t>-1</a:t>
            </a:r>
            <a:endParaRPr lang="en-US" b="1"/>
          </a:p>
        </p:txBody>
      </p:sp>
      <p:sp>
        <p:nvSpPr>
          <p:cNvPr id="52236" name="Text Box 11"/>
          <p:cNvSpPr txBox="1">
            <a:spLocks noChangeArrowheads="1"/>
          </p:cNvSpPr>
          <p:nvPr/>
        </p:nvSpPr>
        <p:spPr bwMode="auto">
          <a:xfrm>
            <a:off x="914400" y="2819400"/>
            <a:ext cx="1282700" cy="4572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Tevatron</a:t>
            </a:r>
          </a:p>
        </p:txBody>
      </p:sp>
      <p:sp>
        <p:nvSpPr>
          <p:cNvPr id="52237" name="Text Box 12"/>
          <p:cNvSpPr txBox="1">
            <a:spLocks noChangeArrowheads="1"/>
          </p:cNvSpPr>
          <p:nvPr/>
        </p:nvSpPr>
        <p:spPr bwMode="auto">
          <a:xfrm>
            <a:off x="8077200" y="1447800"/>
            <a:ext cx="793750" cy="4572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LHC</a:t>
            </a:r>
          </a:p>
        </p:txBody>
      </p:sp>
    </p:spTree>
    <p:extLst>
      <p:ext uri="{BB962C8B-B14F-4D97-AF65-F5344CB8AC3E}">
        <p14:creationId xmlns:p14="http://schemas.microsoft.com/office/powerpoint/2010/main" val="3124371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5AA6548-3922-774F-B633-84A8D81404C8}" type="slidenum">
              <a:rPr lang="en-US">
                <a:latin typeface="Times" pitchFamily="-84" charset="0"/>
              </a:rPr>
              <a:pPr/>
              <a:t>33</a:t>
            </a:fld>
            <a:endParaRPr lang="en-US">
              <a:latin typeface="Times" pitchFamily="-84" charset="0"/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Strategy for SUSY </a:t>
            </a:r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searches</a:t>
            </a:r>
            <a:endParaRPr lang="en-US" dirty="0"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800" i="1" dirty="0">
                <a:ea typeface="ＭＳ Ｐゴシック" pitchFamily="-84" charset="-128"/>
                <a:cs typeface="ＭＳ Ｐゴシック" pitchFamily="-84" charset="-128"/>
              </a:rPr>
              <a:t>Minimal Supersymmetric Standard Model</a:t>
            </a:r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 (MSSM) </a:t>
            </a:r>
            <a:r>
              <a:rPr lang="en-US" sz="2800" dirty="0" smtClean="0">
                <a:ea typeface="ＭＳ Ｐゴシック" pitchFamily="-84" charset="-128"/>
                <a:cs typeface="ＭＳ Ｐゴシック" pitchFamily="-84" charset="-128"/>
              </a:rPr>
              <a:t>has </a:t>
            </a:r>
            <a:r>
              <a:rPr lang="en-US" sz="2800" dirty="0" smtClean="0">
                <a:solidFill>
                  <a:srgbClr val="FF0000"/>
                </a:solidFill>
                <a:ea typeface="ＭＳ Ｐゴシック" pitchFamily="-84" charset="-128"/>
                <a:cs typeface="ＭＳ Ｐゴシック" pitchFamily="-84" charset="-128"/>
              </a:rPr>
              <a:t>105 </a:t>
            </a:r>
            <a:r>
              <a:rPr lang="en-US" sz="2800" dirty="0">
                <a:solidFill>
                  <a:srgbClr val="FF0000"/>
                </a:solidFill>
                <a:ea typeface="ＭＳ Ｐゴシック" pitchFamily="-84" charset="-128"/>
                <a:cs typeface="ＭＳ Ｐゴシック" pitchFamily="-84" charset="-128"/>
              </a:rPr>
              <a:t>parameters</a:t>
            </a:r>
            <a:endParaRPr lang="en-US" sz="2800" dirty="0">
              <a:ea typeface="ＭＳ Ｐゴシック" pitchFamily="-84" charset="-128"/>
              <a:cs typeface="ＭＳ Ｐゴシック" pitchFamily="-8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/>
              <a:t>Impossible to scan full parameter space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Many constraints already from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ea typeface="ＭＳ Ｐゴシック" pitchFamily="-84" charset="-128"/>
              </a:rPr>
              <a:t>Precision electroweak data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ea typeface="ＭＳ Ｐゴシック" pitchFamily="-84" charset="-128"/>
              </a:rPr>
              <a:t>Lepton </a:t>
            </a:r>
            <a:r>
              <a:rPr lang="en-US" sz="2000" dirty="0" smtClean="0">
                <a:ea typeface="ＭＳ Ｐゴシック" pitchFamily="-84" charset="-128"/>
              </a:rPr>
              <a:t>flavor </a:t>
            </a:r>
            <a:r>
              <a:rPr lang="en-US" sz="2000" dirty="0">
                <a:ea typeface="ＭＳ Ｐゴシック" pitchFamily="-84" charset="-128"/>
              </a:rPr>
              <a:t>violation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ea typeface="ＭＳ Ｐゴシック" pitchFamily="-84" charset="-128"/>
              </a:rPr>
              <a:t>Baryon number violation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ea typeface="ＭＳ Ｐゴシック" pitchFamily="-84" charset="-128"/>
              </a:rPr>
              <a:t>…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Makes no sense to choose random set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Use simplified </a:t>
            </a:r>
            <a:r>
              <a:rPr lang="en-US" sz="2400" dirty="0">
                <a:solidFill>
                  <a:srgbClr val="FF0000"/>
                </a:solidFill>
              </a:rPr>
              <a:t>well motivated “benchmark” models</a:t>
            </a:r>
            <a:endParaRPr lang="en-US" sz="2400" dirty="0"/>
          </a:p>
          <a:p>
            <a:pPr lvl="2">
              <a:lnSpc>
                <a:spcPct val="90000"/>
              </a:lnSpc>
            </a:pPr>
            <a:r>
              <a:rPr lang="en-US" sz="2000" dirty="0">
                <a:ea typeface="ＭＳ Ｐゴシック" pitchFamily="-84" charset="-128"/>
              </a:rPr>
              <a:t>Ease comparison between experiments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-84" charset="-128"/>
                <a:cs typeface="ＭＳ Ｐゴシック" pitchFamily="-84" charset="-128"/>
              </a:rPr>
              <a:t>Try to make </a:t>
            </a:r>
            <a:r>
              <a:rPr lang="en-US" sz="2800" dirty="0">
                <a:solidFill>
                  <a:srgbClr val="FF0000"/>
                </a:solidFill>
                <a:ea typeface="ＭＳ Ｐゴシック" pitchFamily="-84" charset="-128"/>
                <a:cs typeface="ＭＳ Ｐゴシック" pitchFamily="-84" charset="-128"/>
              </a:rPr>
              <a:t>interpretation model independent</a:t>
            </a:r>
            <a:endParaRPr lang="en-US" sz="2800" dirty="0">
              <a:ea typeface="ＭＳ Ｐゴシック" pitchFamily="-84" charset="-128"/>
              <a:cs typeface="ＭＳ Ｐゴシック" pitchFamily="-8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/>
              <a:t>E.g. not as function of GUT scale SUSY particle masses but versus EWK scale SUSY particle masses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Limits can be useful for other models</a:t>
            </a:r>
          </a:p>
        </p:txBody>
      </p:sp>
    </p:spTree>
    <p:extLst>
      <p:ext uri="{BB962C8B-B14F-4D97-AF65-F5344CB8AC3E}">
        <p14:creationId xmlns:p14="http://schemas.microsoft.com/office/powerpoint/2010/main" val="2895878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56" y="1157888"/>
            <a:ext cx="5593993" cy="56112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SUSY </a:t>
            </a:r>
            <a:r>
              <a:rPr lang="en-US" dirty="0" smtClean="0"/>
              <a:t>theory </a:t>
            </a:r>
            <a:r>
              <a:rPr lang="en-US" dirty="0" smtClean="0"/>
              <a:t>phase </a:t>
            </a:r>
            <a:r>
              <a:rPr lang="en-US" dirty="0" smtClean="0"/>
              <a:t>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121A-7DE9-AF41-8716-A4BA7CD40D2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6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Searches with missing E</a:t>
            </a:r>
            <a:r>
              <a:rPr lang="en-US" baseline="-25000" dirty="0" smtClean="0"/>
              <a:t>T</a:t>
            </a:r>
            <a:endParaRPr lang="en-US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121A-7DE9-AF41-8716-A4BA7CD40D2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02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and </a:t>
            </a:r>
            <a:r>
              <a:rPr lang="en-US" dirty="0" smtClean="0"/>
              <a:t>decay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90089"/>
            <a:ext cx="4829105" cy="3927764"/>
          </a:xfrm>
        </p:spPr>
        <p:txBody>
          <a:bodyPr/>
          <a:lstStyle/>
          <a:p>
            <a:r>
              <a:rPr lang="en-US" dirty="0" smtClean="0"/>
              <a:t>Many production modes </a:t>
            </a:r>
          </a:p>
          <a:p>
            <a:r>
              <a:rPr lang="en-US" dirty="0" smtClean="0"/>
              <a:t>Decay of particles depends on relative couplings</a:t>
            </a:r>
          </a:p>
          <a:p>
            <a:r>
              <a:rPr lang="en-US" dirty="0" smtClean="0"/>
              <a:t>Searches with N jets,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T</a:t>
            </a:r>
            <a:r>
              <a:rPr lang="en-US" baseline="30000" dirty="0" err="1" smtClean="0"/>
              <a:t>miss</a:t>
            </a:r>
            <a:r>
              <a:rPr lang="en-US" dirty="0" smtClean="0"/>
              <a:t> and with and w/o leptons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121A-7DE9-AF41-8716-A4BA7CD40D2A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5" y="5017852"/>
            <a:ext cx="5357786" cy="17536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86" y="1022350"/>
            <a:ext cx="3786214" cy="399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0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</a:t>
            </a:r>
            <a:r>
              <a:rPr lang="en-US" dirty="0" smtClean="0"/>
              <a:t>search </a:t>
            </a:r>
            <a:r>
              <a:rPr lang="en-US" dirty="0"/>
              <a:t>r</a:t>
            </a:r>
            <a:r>
              <a:rPr lang="en-US" dirty="0" smtClean="0"/>
              <a:t>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121A-7DE9-AF41-8716-A4BA7CD40D2A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06" y="1140296"/>
            <a:ext cx="7523892" cy="38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52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on </a:t>
            </a:r>
            <a:r>
              <a:rPr lang="en-US" dirty="0" err="1" smtClean="0"/>
              <a:t>Squark</a:t>
            </a:r>
            <a:r>
              <a:rPr lang="en-US" dirty="0" smtClean="0"/>
              <a:t> and </a:t>
            </a:r>
            <a:r>
              <a:rPr lang="en-US" dirty="0" err="1" smtClean="0"/>
              <a:t>Gluino</a:t>
            </a:r>
            <a:r>
              <a:rPr lang="en-US" dirty="0" smtClean="0"/>
              <a:t> masses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269902"/>
            <a:ext cx="9144000" cy="1086448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Gluino</a:t>
            </a:r>
            <a:r>
              <a:rPr lang="en-US" dirty="0" smtClean="0"/>
              <a:t> mass &gt; 1.0-1.5 </a:t>
            </a:r>
            <a:r>
              <a:rPr lang="en-US" dirty="0" err="1" smtClean="0"/>
              <a:t>TeV</a:t>
            </a:r>
            <a:endParaRPr lang="en-US" dirty="0" smtClean="0"/>
          </a:p>
          <a:p>
            <a:r>
              <a:rPr lang="en-US" dirty="0" smtClean="0"/>
              <a:t>Only applies if all </a:t>
            </a:r>
            <a:r>
              <a:rPr lang="en-US" dirty="0" err="1" smtClean="0"/>
              <a:t>squark</a:t>
            </a:r>
            <a:r>
              <a:rPr lang="en-US" dirty="0" smtClean="0"/>
              <a:t> masses approximately degenerate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121A-7DE9-AF41-8716-A4BA7CD40D2A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785"/>
            <a:ext cx="9144000" cy="412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73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13" y="1068122"/>
            <a:ext cx="7953233" cy="47953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 </a:t>
            </a:r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862380"/>
            <a:ext cx="9144000" cy="95348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Many experimental topologies explored</a:t>
            </a:r>
          </a:p>
          <a:p>
            <a:r>
              <a:rPr lang="en-US" dirty="0" smtClean="0"/>
              <a:t>Still lots of room for stop to be light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121A-7DE9-AF41-8716-A4BA7CD40D2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22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21A99CF-2488-6B4B-9093-7F6B0E2215DB}" type="slidenum">
              <a:rPr lang="en-US" smtClean="0">
                <a:latin typeface="Times" pitchFamily="-84" charset="0"/>
              </a:rPr>
              <a:pPr/>
              <a:t>4</a:t>
            </a:fld>
            <a:endParaRPr lang="en-US" smtClean="0">
              <a:latin typeface="Times" pitchFamily="-84" charset="0"/>
            </a:endParaRPr>
          </a:p>
        </p:txBody>
      </p:sp>
      <p:pic>
        <p:nvPicPr>
          <p:cNvPr id="26627" name="Picture 10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Rectangle 1027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  <a:ea typeface="ＭＳ Ｐゴシック" pitchFamily="-84" charset="-128"/>
                <a:cs typeface="ＭＳ Ｐゴシック" pitchFamily="-84" charset="-128"/>
              </a:rPr>
              <a:t>Problem I: </a:t>
            </a:r>
            <a:r>
              <a:rPr lang="en-US" dirty="0">
                <a:solidFill>
                  <a:schemeClr val="bg1"/>
                </a:solidFill>
                <a:ea typeface="ＭＳ Ｐゴシック" pitchFamily="-84" charset="-128"/>
                <a:cs typeface="ＭＳ Ｐゴシック" pitchFamily="-84" charset="-128"/>
              </a:rPr>
              <a:t>What is the Dark Matter?</a:t>
            </a:r>
          </a:p>
        </p:txBody>
      </p:sp>
      <p:sp>
        <p:nvSpPr>
          <p:cNvPr id="26629" name="Rectangle 1028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5715000"/>
            <a:ext cx="6172200" cy="914400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 typeface="Wingdings" pitchFamily="-84" charset="2"/>
              <a:buNone/>
            </a:pPr>
            <a:r>
              <a:rPr lang="en-US" sz="2400" b="1">
                <a:solidFill>
                  <a:srgbClr val="01E100"/>
                </a:solidFill>
                <a:ea typeface="ＭＳ Ｐゴシック" pitchFamily="-84" charset="-128"/>
                <a:cs typeface="ＭＳ Ｐゴシック" pitchFamily="-84" charset="-128"/>
              </a:rPr>
              <a:t>Standard Model only accounts for </a:t>
            </a:r>
          </a:p>
          <a:p>
            <a:pPr algn="ctr" eaLnBrk="1" hangingPunct="1">
              <a:lnSpc>
                <a:spcPct val="90000"/>
              </a:lnSpc>
              <a:buFont typeface="Wingdings" pitchFamily="-84" charset="2"/>
              <a:buNone/>
            </a:pPr>
            <a:r>
              <a:rPr lang="en-US" sz="2400" b="1">
                <a:solidFill>
                  <a:srgbClr val="01E100"/>
                </a:solidFill>
                <a:ea typeface="ＭＳ Ｐゴシック" pitchFamily="-84" charset="-128"/>
                <a:cs typeface="ＭＳ Ｐゴシック" pitchFamily="-84" charset="-128"/>
              </a:rPr>
              <a:t>20% of the matter of the Universe</a:t>
            </a:r>
          </a:p>
        </p:txBody>
      </p:sp>
      <p:pic>
        <p:nvPicPr>
          <p:cNvPr id="26630" name="Picture 1029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3200400"/>
            <a:ext cx="2667000" cy="2500313"/>
          </a:xfrm>
        </p:spPr>
      </p:pic>
      <p:pic>
        <p:nvPicPr>
          <p:cNvPr id="26631" name="Picture 103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3200" y="914400"/>
            <a:ext cx="2590800" cy="210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Picture 103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48400" y="5867400"/>
            <a:ext cx="289560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974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SUSY </a:t>
            </a:r>
            <a:r>
              <a:rPr lang="en-US" dirty="0" smtClean="0"/>
              <a:t>searches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121A-7DE9-AF41-8716-A4BA7CD40D2A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18" y="939316"/>
            <a:ext cx="7911338" cy="596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29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So… where is SUSY?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0" y="1090088"/>
            <a:ext cx="9144000" cy="540278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HUGE effort has been devoted to </a:t>
            </a:r>
          </a:p>
          <a:p>
            <a:pPr lvl="1"/>
            <a:r>
              <a:rPr lang="en-US" dirty="0" smtClean="0"/>
              <a:t>Theorists: understanding advantages of SUSY and phenomenology of it </a:t>
            </a:r>
            <a:r>
              <a:rPr lang="en-US" sz="2118" dirty="0" smtClean="0"/>
              <a:t>(still ongoing particularly in light of recent Higgs discovery)</a:t>
            </a:r>
          </a:p>
          <a:p>
            <a:pPr lvl="1"/>
            <a:r>
              <a:rPr lang="en-US" dirty="0" smtClean="0"/>
              <a:t>Experimentalists: searching for it and interpreting the data in certain scenarios</a:t>
            </a:r>
          </a:p>
          <a:p>
            <a:r>
              <a:rPr lang="en-US" dirty="0" smtClean="0"/>
              <a:t>Despite all this there is </a:t>
            </a:r>
            <a:r>
              <a:rPr lang="en-US" dirty="0" smtClean="0">
                <a:solidFill>
                  <a:srgbClr val="0000FF"/>
                </a:solidFill>
              </a:rPr>
              <a:t>no sign of SUSY at all so far </a:t>
            </a:r>
            <a:r>
              <a:rPr lang="en-US" dirty="0" smtClean="0"/>
              <a:t>but it is still early days: </a:t>
            </a:r>
            <a:r>
              <a:rPr lang="en-US" dirty="0" smtClean="0">
                <a:solidFill>
                  <a:srgbClr val="FF0000"/>
                </a:solidFill>
              </a:rPr>
              <a:t>next 5 years very exciting</a:t>
            </a:r>
            <a:r>
              <a:rPr lang="en-US" dirty="0" smtClean="0"/>
              <a:t>!!!!</a:t>
            </a:r>
          </a:p>
          <a:p>
            <a:pPr lvl="1"/>
            <a:r>
              <a:rPr lang="en-US" dirty="0" smtClean="0"/>
              <a:t>If no SUSY is found after ~10 fb</a:t>
            </a:r>
            <a:r>
              <a:rPr lang="en-US" baseline="30000" dirty="0" smtClean="0"/>
              <a:t>-1</a:t>
            </a:r>
            <a:r>
              <a:rPr lang="en-US" dirty="0" smtClean="0"/>
              <a:t> of LHC data at 13 </a:t>
            </a:r>
            <a:r>
              <a:rPr lang="en-US" dirty="0" err="1" smtClean="0"/>
              <a:t>TeV</a:t>
            </a:r>
            <a:r>
              <a:rPr lang="en-US" dirty="0" smtClean="0"/>
              <a:t> this probably kills “natural SUSY”</a:t>
            </a:r>
          </a:p>
          <a:p>
            <a:pPr lvl="1"/>
            <a:r>
              <a:rPr lang="en-US" dirty="0" smtClean="0"/>
              <a:t>Dark Matter direct detection experiment are probing most interesting terrain in the next 3 years</a:t>
            </a:r>
          </a:p>
          <a:p>
            <a:pPr lvl="1"/>
            <a:r>
              <a:rPr lang="en-US" dirty="0" smtClean="0"/>
              <a:t>Even </a:t>
            </a:r>
            <a:r>
              <a:rPr lang="en-US" dirty="0" smtClean="0"/>
              <a:t>if no evidence is found in next 5 years SUSY will stay alive as it is just too beautiful and it could just be at much higher scale…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4121A-7DE9-AF41-8716-A4BA7CD40D2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4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372A781-97C3-3A4B-BD56-F6149C712C84}" type="slidenum">
              <a:rPr lang="en-US" smtClean="0">
                <a:latin typeface="Times" pitchFamily="-84" charset="0"/>
              </a:rPr>
              <a:pPr/>
              <a:t>5</a:t>
            </a:fld>
            <a:endParaRPr lang="en-US" smtClean="0">
              <a:latin typeface="Times" pitchFamily="-84" charset="0"/>
            </a:endParaRPr>
          </a:p>
        </p:txBody>
      </p:sp>
      <p:sp>
        <p:nvSpPr>
          <p:cNvPr id="2765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56018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Problem II: </a:t>
            </a:r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 </a:t>
            </a:r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Where </a:t>
            </a:r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did all the Antimatter go?</a:t>
            </a:r>
          </a:p>
        </p:txBody>
      </p:sp>
      <p:sp>
        <p:nvSpPr>
          <p:cNvPr id="27652" name="Rectangle 1027"/>
          <p:cNvSpPr>
            <a:spLocks noGrp="1" noChangeArrowheads="1"/>
          </p:cNvSpPr>
          <p:nvPr>
            <p:ph type="body" sz="half" idx="3"/>
          </p:nvPr>
        </p:nvSpPr>
        <p:spPr>
          <a:xfrm>
            <a:off x="0" y="5559425"/>
            <a:ext cx="9144000" cy="99377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b="1" dirty="0">
                <a:latin typeface="Arial Rounded MT Bold" pitchFamily="-84" charset="0"/>
                <a:ea typeface="ＭＳ Ｐゴシック" pitchFamily="-84" charset="-128"/>
                <a:cs typeface="ＭＳ Ｐゴシック" pitchFamily="-84" charset="-128"/>
              </a:rPr>
              <a:t>Not explained by Standard </a:t>
            </a:r>
            <a:r>
              <a:rPr lang="en-US" sz="2800" b="1" dirty="0" smtClean="0">
                <a:latin typeface="Arial Rounded MT Bold" pitchFamily="-84" charset="0"/>
                <a:ea typeface="ＭＳ Ｐゴシック" pitchFamily="-84" charset="-128"/>
                <a:cs typeface="ＭＳ Ｐゴシック" pitchFamily="-84" charset="-128"/>
              </a:rPr>
              <a:t>Model</a:t>
            </a:r>
          </a:p>
          <a:p>
            <a:pPr eaLnBrk="1" hangingPunct="1"/>
            <a:r>
              <a:rPr lang="en-US" sz="2800" b="1" dirty="0" smtClean="0">
                <a:latin typeface="Arial Rounded MT Bold" pitchFamily="-84" charset="0"/>
                <a:ea typeface="ＭＳ Ｐゴシック" pitchFamily="-84" charset="-128"/>
                <a:cs typeface="ＭＳ Ｐゴシック" pitchFamily="-84" charset="-128"/>
              </a:rPr>
              <a:t>Need new mechanisms of CP violation</a:t>
            </a:r>
            <a:endParaRPr lang="en-US" sz="2800" b="1" dirty="0">
              <a:latin typeface="Arial Rounded MT Bold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pic>
        <p:nvPicPr>
          <p:cNvPr id="27653" name="Picture 102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" y="2246313"/>
            <a:ext cx="4359275" cy="2774950"/>
          </a:xfrm>
        </p:spPr>
      </p:pic>
      <p:pic>
        <p:nvPicPr>
          <p:cNvPr id="27654" name="Picture 1029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4991100" y="2246313"/>
            <a:ext cx="4152900" cy="2774950"/>
          </a:xfrm>
        </p:spPr>
      </p:pic>
      <p:sp>
        <p:nvSpPr>
          <p:cNvPr id="27655" name="Text Box 1030"/>
          <p:cNvSpPr txBox="1">
            <a:spLocks noChangeArrowheads="1"/>
          </p:cNvSpPr>
          <p:nvPr/>
        </p:nvSpPr>
        <p:spPr bwMode="auto">
          <a:xfrm>
            <a:off x="1066800" y="1828800"/>
            <a:ext cx="3101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bg1"/>
                </a:solidFill>
              </a:rPr>
              <a:t>Early Universe</a:t>
            </a:r>
          </a:p>
        </p:txBody>
      </p:sp>
      <p:sp>
        <p:nvSpPr>
          <p:cNvPr id="27656" name="Text Box 1031"/>
          <p:cNvSpPr txBox="1">
            <a:spLocks noChangeArrowheads="1"/>
          </p:cNvSpPr>
          <p:nvPr/>
        </p:nvSpPr>
        <p:spPr bwMode="auto">
          <a:xfrm>
            <a:off x="6019800" y="1828800"/>
            <a:ext cx="228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bg1"/>
                </a:solidFill>
              </a:rPr>
              <a:t>Universe today</a:t>
            </a:r>
          </a:p>
        </p:txBody>
      </p:sp>
    </p:spTree>
    <p:extLst>
      <p:ext uri="{BB962C8B-B14F-4D97-AF65-F5344CB8AC3E}">
        <p14:creationId xmlns:p14="http://schemas.microsoft.com/office/powerpoint/2010/main" val="234869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CF4C103-C685-6748-BB98-420B2FD9F3FE}" type="slidenum">
              <a:rPr lang="en-US" smtClean="0">
                <a:latin typeface="Times" pitchFamily="-84" charset="0"/>
              </a:rPr>
              <a:pPr/>
              <a:t>6</a:t>
            </a:fld>
            <a:endParaRPr lang="en-US" smtClean="0">
              <a:latin typeface="Times" pitchFamily="-84" charset="0"/>
            </a:endParaRP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94735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84" charset="-128"/>
                <a:cs typeface="ＭＳ Ｐゴシック" pitchFamily="-84" charset="-128"/>
              </a:rPr>
              <a:t>Problem III: </a:t>
            </a:r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Hierarchy Problem</a:t>
            </a:r>
          </a:p>
        </p:txBody>
      </p:sp>
      <p:sp>
        <p:nvSpPr>
          <p:cNvPr id="28677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3635690"/>
            <a:ext cx="5715000" cy="3073400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US" b="1" dirty="0">
                <a:ea typeface="ＭＳ Ｐゴシック" pitchFamily="-84" charset="-128"/>
                <a:cs typeface="ＭＳ Ｐゴシック" pitchFamily="-84" charset="-128"/>
              </a:rPr>
              <a:t>Why is</a:t>
            </a:r>
            <a:r>
              <a:rPr lang="en-US" b="1" dirty="0" smtClean="0">
                <a:ea typeface="ＭＳ Ｐゴシック" pitchFamily="-84" charset="-128"/>
                <a:cs typeface="ＭＳ Ｐゴシック" pitchFamily="-84" charset="-128"/>
              </a:rPr>
              <a:t> the EWK scale so low?</a:t>
            </a:r>
          </a:p>
          <a:p>
            <a:pPr lvl="1" eaLnBrk="1" hangingPunct="1"/>
            <a:r>
              <a:rPr lang="en-US" dirty="0" smtClean="0"/>
              <a:t>If </a:t>
            </a:r>
            <a:r>
              <a:rPr lang="en-US" dirty="0" err="1" smtClean="0"/>
              <a:t>Λ</a:t>
            </a:r>
            <a:r>
              <a:rPr lang="en-US" dirty="0" smtClean="0"/>
              <a:t>=</a:t>
            </a:r>
            <a:r>
              <a:rPr lang="en-US" dirty="0" err="1" smtClean="0"/>
              <a:t>M</a:t>
            </a:r>
            <a:r>
              <a:rPr lang="en-US" baseline="-25000" dirty="0" err="1" smtClean="0"/>
              <a:t>Planck</a:t>
            </a:r>
            <a:r>
              <a:rPr lang="en-US" dirty="0" smtClean="0"/>
              <a:t> naturally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H</a:t>
            </a:r>
            <a:r>
              <a:rPr lang="en-US" dirty="0" smtClean="0"/>
              <a:t>=</a:t>
            </a:r>
            <a:r>
              <a:rPr lang="en-US" dirty="0" err="1" smtClean="0"/>
              <a:t>M</a:t>
            </a:r>
            <a:r>
              <a:rPr lang="en-US" baseline="-25000" dirty="0" err="1" smtClean="0"/>
              <a:t>Planck</a:t>
            </a:r>
            <a:r>
              <a:rPr lang="en-US" dirty="0" smtClean="0"/>
              <a:t>!</a:t>
            </a:r>
            <a:endParaRPr lang="en-US" dirty="0"/>
          </a:p>
          <a:p>
            <a:pPr lvl="1" eaLnBrk="1" hangingPunct="1"/>
            <a:r>
              <a:rPr lang="en-US" dirty="0"/>
              <a:t>Free parameter m</a:t>
            </a:r>
            <a:r>
              <a:rPr lang="en-US" baseline="30000" dirty="0"/>
              <a:t>2</a:t>
            </a:r>
            <a:r>
              <a:rPr lang="en-US" baseline="-25000" dirty="0"/>
              <a:t>H</a:t>
            </a:r>
            <a:r>
              <a:rPr lang="en-US" baseline="30000" dirty="0"/>
              <a:t>tree</a:t>
            </a:r>
            <a:r>
              <a:rPr lang="en-US" dirty="0"/>
              <a:t> needs to be “</a:t>
            </a:r>
            <a:r>
              <a:rPr lang="en-US" dirty="0" err="1"/>
              <a:t>finetuned</a:t>
            </a:r>
            <a:r>
              <a:rPr lang="en-US" dirty="0"/>
              <a:t>” to cancel huge corrections</a:t>
            </a:r>
            <a:endParaRPr lang="en-US" sz="1800" dirty="0"/>
          </a:p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Can be solved by presence of</a:t>
            </a:r>
            <a:r>
              <a:rPr lang="en-US" b="1" dirty="0">
                <a:ea typeface="ＭＳ Ｐゴシック" pitchFamily="-84" charset="-128"/>
                <a:cs typeface="ＭＳ Ｐゴシック" pitchFamily="-84" charset="-128"/>
              </a:rPr>
              <a:t> new particles at</a:t>
            </a:r>
            <a:r>
              <a:rPr lang="en-US" b="1" dirty="0" smtClean="0">
                <a:ea typeface="ＭＳ Ｐゴシック" pitchFamily="-84" charset="-128"/>
                <a:cs typeface="ＭＳ Ｐゴシック" pitchFamily="-84" charset="-128"/>
              </a:rPr>
              <a:t> Λ~</a:t>
            </a:r>
            <a:r>
              <a:rPr lang="en-US" b="1" dirty="0">
                <a:ea typeface="ＭＳ Ｐゴシック" pitchFamily="-84" charset="-128"/>
                <a:cs typeface="ＭＳ Ｐゴシック" pitchFamily="-84" charset="-128"/>
              </a:rPr>
              <a:t>1 </a:t>
            </a:r>
            <a:r>
              <a:rPr lang="en-US" b="1" dirty="0" err="1">
                <a:ea typeface="ＭＳ Ｐゴシック" pitchFamily="-84" charset="-128"/>
                <a:cs typeface="ＭＳ Ｐゴシック" pitchFamily="-84" charset="-128"/>
              </a:rPr>
              <a:t>TeV</a:t>
            </a:r>
            <a:endParaRPr lang="en-US" b="1" dirty="0" smtClean="0">
              <a:ea typeface="ＭＳ Ｐゴシック" pitchFamily="-84" charset="-128"/>
              <a:cs typeface="ＭＳ Ｐゴシック" pitchFamily="-84" charset="-128"/>
            </a:endParaRPr>
          </a:p>
          <a:p>
            <a:pPr lvl="1" eaLnBrk="1" hangingPunct="1"/>
            <a:r>
              <a:rPr lang="en-US" dirty="0" smtClean="0"/>
              <a:t>Tuning already ~1% </a:t>
            </a:r>
            <a:r>
              <a:rPr lang="en-US" dirty="0"/>
              <a:t>for</a:t>
            </a:r>
            <a:r>
              <a:rPr lang="en-US" dirty="0" smtClean="0"/>
              <a:t> Λ~</a:t>
            </a:r>
            <a:r>
              <a:rPr lang="en-US" dirty="0"/>
              <a:t>10 </a:t>
            </a:r>
            <a:r>
              <a:rPr lang="en-US" dirty="0" err="1"/>
              <a:t>TeV</a:t>
            </a:r>
            <a:endParaRPr lang="en-US" baseline="-25000" dirty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195388" y="1016000"/>
            <a:ext cx="7529514" cy="1593850"/>
            <a:chOff x="921" y="496"/>
            <a:chExt cx="4743" cy="1004"/>
          </a:xfrm>
        </p:grpSpPr>
        <p:sp>
          <p:nvSpPr>
            <p:cNvPr id="28681" name="Text Box 6"/>
            <p:cNvSpPr txBox="1">
              <a:spLocks noChangeArrowheads="1"/>
            </p:cNvSpPr>
            <p:nvPr/>
          </p:nvSpPr>
          <p:spPr bwMode="auto">
            <a:xfrm>
              <a:off x="921" y="1205"/>
              <a:ext cx="410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latin typeface="Times New Roman" pitchFamily="-84" charset="0"/>
                </a:rPr>
                <a:t>m</a:t>
              </a:r>
              <a:r>
                <a:rPr lang="en-US" sz="1800" baseline="30000" dirty="0">
                  <a:latin typeface="Times New Roman" pitchFamily="-84" charset="0"/>
                </a:rPr>
                <a:t>2</a:t>
              </a:r>
              <a:r>
                <a:rPr lang="en-US" sz="1800" baseline="-25000" dirty="0">
                  <a:latin typeface="Times New Roman" pitchFamily="-84" charset="0"/>
                </a:rPr>
                <a:t>H</a:t>
              </a:r>
              <a:r>
                <a:rPr lang="en-US" sz="1800" dirty="0">
                  <a:latin typeface="Times New Roman" pitchFamily="-84" charset="0"/>
                </a:rPr>
                <a:t> </a:t>
              </a:r>
              <a:r>
                <a:rPr lang="en-US" sz="1800" dirty="0" smtClean="0">
                  <a:latin typeface="Times New Roman" pitchFamily="-84" charset="0"/>
                </a:rPr>
                <a:t>≈ (</a:t>
              </a:r>
              <a:r>
                <a:rPr lang="en-US" dirty="0" smtClean="0">
                  <a:latin typeface="Times New Roman" pitchFamily="-84" charset="0"/>
                </a:rPr>
                <a:t>125</a:t>
              </a:r>
              <a:r>
                <a:rPr lang="en-US" sz="1800" dirty="0" smtClean="0">
                  <a:latin typeface="Times New Roman" pitchFamily="-84" charset="0"/>
                </a:rPr>
                <a:t> </a:t>
              </a:r>
              <a:r>
                <a:rPr lang="en-US" sz="1800" dirty="0">
                  <a:latin typeface="Times New Roman" pitchFamily="-84" charset="0"/>
                </a:rPr>
                <a:t>GeV)</a:t>
              </a:r>
              <a:r>
                <a:rPr lang="en-US" sz="1800" baseline="30000" dirty="0">
                  <a:latin typeface="Times New Roman" pitchFamily="-84" charset="0"/>
                </a:rPr>
                <a:t>2</a:t>
              </a:r>
              <a:r>
                <a:rPr lang="en-US" sz="1800" dirty="0">
                  <a:latin typeface="Times New Roman" pitchFamily="-84" charset="0"/>
                </a:rPr>
                <a:t> = m</a:t>
              </a:r>
              <a:r>
                <a:rPr lang="en-US" sz="1800" baseline="30000" dirty="0">
                  <a:latin typeface="Times New Roman" pitchFamily="-84" charset="0"/>
                </a:rPr>
                <a:t>2</a:t>
              </a:r>
              <a:r>
                <a:rPr lang="en-US" sz="1800" baseline="-25000" dirty="0">
                  <a:latin typeface="Times New Roman" pitchFamily="-84" charset="0"/>
                </a:rPr>
                <a:t>H</a:t>
              </a:r>
              <a:r>
                <a:rPr lang="en-US" sz="1800" baseline="30000" dirty="0">
                  <a:latin typeface="Times New Roman" pitchFamily="-84" charset="0"/>
                </a:rPr>
                <a:t>tree</a:t>
              </a:r>
              <a:r>
                <a:rPr lang="en-US" sz="1800" dirty="0">
                  <a:latin typeface="Times New Roman" pitchFamily="-84" charset="0"/>
                </a:rPr>
                <a:t> + </a:t>
              </a:r>
              <a:r>
                <a:rPr lang="en-US" sz="1800" dirty="0" smtClean="0">
                  <a:latin typeface="Times New Roman" pitchFamily="-84" charset="0"/>
                </a:rPr>
                <a:t>δm</a:t>
              </a:r>
              <a:r>
                <a:rPr lang="en-US" sz="1800" baseline="30000" dirty="0" smtClean="0">
                  <a:latin typeface="Times New Roman" pitchFamily="-84" charset="0"/>
                </a:rPr>
                <a:t>2</a:t>
              </a:r>
              <a:r>
                <a:rPr lang="en-US" sz="1800" baseline="-25000" dirty="0" smtClean="0">
                  <a:latin typeface="Times New Roman" pitchFamily="-84" charset="0"/>
                </a:rPr>
                <a:t>H</a:t>
              </a:r>
              <a:r>
                <a:rPr lang="en-US" sz="1800" baseline="30000" dirty="0" smtClean="0">
                  <a:latin typeface="Times New Roman" pitchFamily="-84" charset="0"/>
                </a:rPr>
                <a:t>top </a:t>
              </a:r>
              <a:r>
                <a:rPr lang="en-US" sz="1800" dirty="0">
                  <a:latin typeface="Times New Roman" pitchFamily="-84" charset="0"/>
                </a:rPr>
                <a:t>+ </a:t>
              </a:r>
              <a:r>
                <a:rPr lang="en-US" dirty="0">
                  <a:latin typeface="Times New Roman" pitchFamily="-84" charset="0"/>
                </a:rPr>
                <a:t> δm</a:t>
              </a:r>
              <a:r>
                <a:rPr lang="en-US" sz="1800" baseline="30000" dirty="0" smtClean="0">
                  <a:latin typeface="Times New Roman" pitchFamily="-84" charset="0"/>
                </a:rPr>
                <a:t>2</a:t>
              </a:r>
              <a:r>
                <a:rPr lang="en-US" sz="1800" baseline="-25000" dirty="0" smtClean="0">
                  <a:latin typeface="Times New Roman" pitchFamily="-84" charset="0"/>
                </a:rPr>
                <a:t>H</a:t>
              </a:r>
              <a:r>
                <a:rPr lang="en-US" sz="1800" baseline="30000" dirty="0" smtClean="0">
                  <a:latin typeface="Times New Roman" pitchFamily="-84" charset="0"/>
                </a:rPr>
                <a:t>gauge </a:t>
              </a:r>
              <a:r>
                <a:rPr lang="en-US" sz="1800" dirty="0">
                  <a:latin typeface="Times New Roman" pitchFamily="-84" charset="0"/>
                </a:rPr>
                <a:t>+ </a:t>
              </a:r>
              <a:r>
                <a:rPr lang="en-US" dirty="0">
                  <a:latin typeface="Times New Roman" pitchFamily="-84" charset="0"/>
                </a:rPr>
                <a:t>δm</a:t>
              </a:r>
              <a:r>
                <a:rPr lang="en-US" sz="1800" baseline="30000" dirty="0" smtClean="0">
                  <a:latin typeface="Times New Roman" pitchFamily="-84" charset="0"/>
                </a:rPr>
                <a:t>2</a:t>
              </a:r>
              <a:r>
                <a:rPr lang="en-US" sz="1800" baseline="-25000" dirty="0" smtClean="0">
                  <a:latin typeface="Times New Roman" pitchFamily="-84" charset="0"/>
                </a:rPr>
                <a:t>H</a:t>
              </a:r>
              <a:r>
                <a:rPr lang="en-US" sz="1800" baseline="30000" dirty="0" smtClean="0">
                  <a:latin typeface="Times New Roman" pitchFamily="-84" charset="0"/>
                </a:rPr>
                <a:t>higgs</a:t>
              </a:r>
              <a:endParaRPr lang="en-US" sz="1800" baseline="30000" dirty="0">
                <a:latin typeface="Times New Roman" pitchFamily="-84" charset="0"/>
              </a:endParaRPr>
            </a:p>
          </p:txBody>
        </p:sp>
        <p:pic>
          <p:nvPicPr>
            <p:cNvPr id="28682" name="Picture 7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608" y="496"/>
              <a:ext cx="1056" cy="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683" name="Picture 8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103" y="706"/>
              <a:ext cx="1116" cy="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684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264" y="510"/>
              <a:ext cx="1288" cy="5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685" name="Oval 10"/>
            <p:cNvSpPr>
              <a:spLocks noChangeArrowheads="1"/>
            </p:cNvSpPr>
            <p:nvPr/>
          </p:nvSpPr>
          <p:spPr bwMode="auto">
            <a:xfrm>
              <a:off x="2547" y="1164"/>
              <a:ext cx="672" cy="336"/>
            </a:xfrm>
            <a:prstGeom prst="ellips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86" name="Oval 11"/>
            <p:cNvSpPr>
              <a:spLocks noChangeArrowheads="1"/>
            </p:cNvSpPr>
            <p:nvPr/>
          </p:nvSpPr>
          <p:spPr bwMode="auto">
            <a:xfrm>
              <a:off x="3215" y="1164"/>
              <a:ext cx="672" cy="336"/>
            </a:xfrm>
            <a:prstGeom prst="ellips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87" name="Oval 12"/>
            <p:cNvSpPr>
              <a:spLocks noChangeArrowheads="1"/>
            </p:cNvSpPr>
            <p:nvPr/>
          </p:nvSpPr>
          <p:spPr bwMode="auto">
            <a:xfrm>
              <a:off x="3880" y="1164"/>
              <a:ext cx="672" cy="336"/>
            </a:xfrm>
            <a:prstGeom prst="ellipse">
              <a:avLst/>
            </a:prstGeom>
            <a:noFill/>
            <a:ln w="38100">
              <a:solidFill>
                <a:srgbClr val="0000CC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8679" name="Picture 1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51581" y="2677856"/>
            <a:ext cx="3208269" cy="4104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0" name="Text Box 14"/>
          <p:cNvSpPr txBox="1">
            <a:spLocks noChangeArrowheads="1"/>
          </p:cNvSpPr>
          <p:nvPr/>
        </p:nvSpPr>
        <p:spPr bwMode="auto">
          <a:xfrm>
            <a:off x="7391400" y="5562600"/>
            <a:ext cx="156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i="1">
                <a:latin typeface="Arial" pitchFamily="-84" charset="0"/>
              </a:rPr>
              <a:t>[M. Schmaltz]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326" y="2753370"/>
            <a:ext cx="3963147" cy="78062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056814" y="3257036"/>
            <a:ext cx="724736" cy="44920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10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52C71E4-24C0-2B4C-BE34-211B5FDB1CCB}" type="slidenum">
              <a:rPr lang="en-US" smtClean="0">
                <a:latin typeface="Times" pitchFamily="-84" charset="0"/>
              </a:rPr>
              <a:pPr/>
              <a:t>7</a:t>
            </a:fld>
            <a:endParaRPr lang="en-US" smtClean="0">
              <a:latin typeface="Times" pitchFamily="-84" charset="0"/>
            </a:endParaRPr>
          </a:p>
        </p:txBody>
      </p:sp>
      <p:pic>
        <p:nvPicPr>
          <p:cNvPr id="29699" name="Picture 102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 r="48189"/>
          <a:stretch>
            <a:fillRect/>
          </a:stretch>
        </p:blipFill>
        <p:spPr>
          <a:xfrm>
            <a:off x="5562600" y="3733800"/>
            <a:ext cx="3581400" cy="3124200"/>
          </a:xfrm>
        </p:spPr>
      </p:pic>
      <p:sp>
        <p:nvSpPr>
          <p:cNvPr id="29700" name="Rectangle 1027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40486"/>
          </a:xfrm>
        </p:spPr>
        <p:txBody>
          <a:bodyPr/>
          <a:lstStyle/>
          <a:p>
            <a:pPr eaLnBrk="1" hangingPunct="1"/>
            <a:r>
              <a:rPr lang="en-US" sz="3200" dirty="0">
                <a:ea typeface="ＭＳ Ｐゴシック" pitchFamily="-84" charset="-128"/>
                <a:cs typeface="ＭＳ Ｐゴシック" pitchFamily="-84" charset="-128"/>
              </a:rPr>
              <a:t>(Some) More Problems …</a:t>
            </a:r>
          </a:p>
        </p:txBody>
      </p:sp>
      <p:sp>
        <p:nvSpPr>
          <p:cNvPr id="29701" name="Rectangle 1028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084438"/>
            <a:ext cx="5562600" cy="539256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b="1" dirty="0">
                <a:ea typeface="ＭＳ Ｐゴシック" pitchFamily="-84" charset="-128"/>
                <a:cs typeface="ＭＳ Ｐゴシック" pitchFamily="-84" charset="-128"/>
              </a:rPr>
              <a:t>Matter: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SM cannot explain </a:t>
            </a:r>
            <a:r>
              <a:rPr lang="en-US" sz="2400" b="1" dirty="0"/>
              <a:t>number of </a:t>
            </a:r>
            <a:r>
              <a:rPr lang="en-US" sz="2400" b="1" dirty="0" err="1"/>
              <a:t>fermion</a:t>
            </a:r>
            <a:r>
              <a:rPr lang="en-US" sz="2400" b="1" dirty="0"/>
              <a:t> generations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or their </a:t>
            </a:r>
            <a:r>
              <a:rPr lang="en-US" sz="2400" b="1" dirty="0"/>
              <a:t>large mass hierarchy</a:t>
            </a:r>
            <a:endParaRPr lang="en-US" sz="2400" dirty="0">
              <a:solidFill>
                <a:srgbClr val="0000FF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ea typeface="ＭＳ Ｐゴシック" pitchFamily="-84" charset="-128"/>
              </a:rPr>
              <a:t>m</a:t>
            </a:r>
            <a:r>
              <a:rPr lang="en-US" baseline="-25000" dirty="0">
                <a:ea typeface="ＭＳ Ｐゴシック" pitchFamily="-84" charset="-128"/>
              </a:rPr>
              <a:t>top</a:t>
            </a:r>
            <a:r>
              <a:rPr lang="en-US" dirty="0">
                <a:ea typeface="ＭＳ Ｐゴシック" pitchFamily="-84" charset="-128"/>
              </a:rPr>
              <a:t>/m</a:t>
            </a:r>
            <a:r>
              <a:rPr lang="en-US" baseline="-25000" dirty="0">
                <a:ea typeface="ＭＳ Ｐゴシック" pitchFamily="-84" charset="-128"/>
              </a:rPr>
              <a:t>up</a:t>
            </a:r>
            <a:r>
              <a:rPr lang="en-US" dirty="0">
                <a:ea typeface="ＭＳ Ｐゴシック" pitchFamily="-84" charset="-128"/>
              </a:rPr>
              <a:t>~100,000</a:t>
            </a:r>
            <a:r>
              <a:rPr lang="en-US" dirty="0">
                <a:solidFill>
                  <a:srgbClr val="0000FF"/>
                </a:solidFill>
                <a:ea typeface="ＭＳ Ｐゴシック" pitchFamily="-84" charset="-128"/>
              </a:rPr>
              <a:t> </a:t>
            </a:r>
            <a:endParaRPr lang="en-US" b="1" dirty="0">
              <a:ea typeface="ＭＳ Ｐゴシック" pitchFamily="-8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b="1" dirty="0">
                <a:ea typeface="ＭＳ Ｐゴシック" pitchFamily="-84" charset="-128"/>
                <a:cs typeface="ＭＳ Ｐゴシック" pitchFamily="-84" charset="-128"/>
              </a:rPr>
              <a:t>Gauge forces: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electroweak and strong </a:t>
            </a:r>
            <a:r>
              <a:rPr lang="en-US" sz="2400" b="1" dirty="0"/>
              <a:t>interactions do not unify</a:t>
            </a:r>
            <a:r>
              <a:rPr lang="en-US" sz="2400" dirty="0"/>
              <a:t> in SM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SM has no concept of </a:t>
            </a:r>
            <a:r>
              <a:rPr lang="en-US" sz="2400" b="1" dirty="0"/>
              <a:t>gravity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b="1" dirty="0">
                <a:ea typeface="ＭＳ Ｐゴシック" pitchFamily="-84" charset="-128"/>
                <a:cs typeface="ＭＳ Ｐゴシック" pitchFamily="-84" charset="-128"/>
              </a:rPr>
              <a:t>What is Dark Energy?</a:t>
            </a:r>
            <a:endParaRPr lang="en-US" sz="2400" dirty="0">
              <a:ea typeface="ＭＳ Ｐゴシック" pitchFamily="-84" charset="-128"/>
              <a:cs typeface="ＭＳ Ｐゴシック" pitchFamily="-84" charset="-128"/>
            </a:endParaRPr>
          </a:p>
          <a:p>
            <a:pPr lvl="2" eaLnBrk="1" hangingPunct="1">
              <a:lnSpc>
                <a:spcPct val="90000"/>
              </a:lnSpc>
            </a:pPr>
            <a:endParaRPr lang="en-US" dirty="0">
              <a:ea typeface="ＭＳ Ｐゴシック" pitchFamily="-84" charset="-128"/>
            </a:endParaRPr>
          </a:p>
          <a:p>
            <a:pPr algn="ctr" eaLnBrk="1" hangingPunct="1">
              <a:lnSpc>
                <a:spcPct val="90000"/>
              </a:lnSpc>
              <a:buFont typeface="Wingdings" pitchFamily="-84" charset="2"/>
              <a:buNone/>
            </a:pPr>
            <a:r>
              <a:rPr lang="en-US" sz="2400" b="1" dirty="0">
                <a:solidFill>
                  <a:srgbClr val="FF0000"/>
                </a:solidFill>
                <a:ea typeface="ＭＳ Ｐゴシック" pitchFamily="-84" charset="-128"/>
                <a:cs typeface="ＭＳ Ｐゴシック" pitchFamily="-84" charset="-128"/>
              </a:rPr>
              <a:t>“Supersymmetry” (SUSY) can solve </a:t>
            </a:r>
          </a:p>
          <a:p>
            <a:pPr algn="ctr" eaLnBrk="1" hangingPunct="1">
              <a:lnSpc>
                <a:spcPct val="90000"/>
              </a:lnSpc>
              <a:buFont typeface="Wingdings" pitchFamily="-84" charset="2"/>
              <a:buNone/>
            </a:pPr>
            <a:r>
              <a:rPr lang="en-US" sz="2400" b="1" dirty="0">
                <a:solidFill>
                  <a:srgbClr val="FF0000"/>
                </a:solidFill>
                <a:ea typeface="ＭＳ Ｐゴシック" pitchFamily="-84" charset="-128"/>
                <a:cs typeface="ＭＳ Ｐゴシック" pitchFamily="-84" charset="-128"/>
              </a:rPr>
              <a:t>some of  these problems</a:t>
            </a:r>
            <a:endParaRPr lang="en-US" sz="2400" b="1" dirty="0">
              <a:solidFill>
                <a:srgbClr val="800080"/>
              </a:solidFill>
              <a:ea typeface="ＭＳ Ｐゴシック" pitchFamily="-84" charset="-128"/>
              <a:cs typeface="ＭＳ Ｐゴシック" pitchFamily="-84" charset="-128"/>
            </a:endParaRPr>
          </a:p>
        </p:txBody>
      </p:sp>
      <p:pic>
        <p:nvPicPr>
          <p:cNvPr id="29702" name="Picture 1029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5638800" y="1144844"/>
            <a:ext cx="3200375" cy="2588956"/>
          </a:xfrm>
        </p:spPr>
      </p:pic>
      <p:sp>
        <p:nvSpPr>
          <p:cNvPr id="29703" name="Text Box 1030"/>
          <p:cNvSpPr txBox="1">
            <a:spLocks noChangeArrowheads="1"/>
          </p:cNvSpPr>
          <p:nvPr/>
        </p:nvSpPr>
        <p:spPr bwMode="auto">
          <a:xfrm>
            <a:off x="5638800" y="6583363"/>
            <a:ext cx="3505200" cy="2746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60000"/>
              </a:lnSpc>
            </a:pPr>
            <a:r>
              <a:rPr lang="en-US" sz="2000"/>
              <a:t>                         log</a:t>
            </a:r>
            <a:r>
              <a:rPr lang="en-US" sz="2000" baseline="-25000"/>
              <a:t>10 </a:t>
            </a:r>
            <a:r>
              <a:rPr lang="en-US" sz="2000"/>
              <a:t>of Energy </a:t>
            </a:r>
          </a:p>
        </p:txBody>
      </p:sp>
    </p:spTree>
    <p:extLst>
      <p:ext uri="{BB962C8B-B14F-4D97-AF65-F5344CB8AC3E}">
        <p14:creationId xmlns:p14="http://schemas.microsoft.com/office/powerpoint/2010/main" val="3781356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3A9956C-D588-644B-8AD6-1BFE9A2C1BE4}" type="slidenum">
              <a:rPr lang="en-US" smtClean="0">
                <a:latin typeface="Times" pitchFamily="-84" charset="0"/>
              </a:rPr>
              <a:pPr/>
              <a:t>8</a:t>
            </a:fld>
            <a:endParaRPr lang="en-US" smtClean="0">
              <a:latin typeface="Times" pitchFamily="-84" charset="0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70287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ea typeface="ＭＳ Ｐゴシック" pitchFamily="-84" charset="-128"/>
                <a:cs typeface="ＭＳ Ｐゴシック" pitchFamily="-84" charset="-128"/>
              </a:rPr>
              <a:t>SUSY can solve some problems 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970287"/>
            <a:ext cx="5694363" cy="5751187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00FF"/>
                </a:solidFill>
                <a:ea typeface="ＭＳ Ｐゴシック" pitchFamily="-84" charset="-128"/>
                <a:cs typeface="ＭＳ Ｐゴシック" pitchFamily="-84" charset="-128"/>
              </a:rPr>
              <a:t>Supersymmetry (SUSY)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Each SM particle gets a partner differing in spin by 1/2 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00FF"/>
                </a:solidFill>
                <a:ea typeface="ＭＳ Ｐゴシック" pitchFamily="-84" charset="-128"/>
                <a:cs typeface="ＭＳ Ｐゴシック" pitchFamily="-84" charset="-128"/>
              </a:rPr>
              <a:t>Unifications of forces possible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SUSY changes running of couplings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00FF"/>
                </a:solidFill>
                <a:ea typeface="ＭＳ Ｐゴシック" pitchFamily="-84" charset="-128"/>
                <a:cs typeface="ＭＳ Ｐゴシック" pitchFamily="-84" charset="-128"/>
              </a:rPr>
              <a:t>Dark matter candidate exists: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The lightest neutral partner of the gauge bosons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00FF"/>
                </a:solidFill>
                <a:ea typeface="ＭＳ Ｐゴシック" pitchFamily="-84" charset="-128"/>
                <a:cs typeface="ＭＳ Ｐゴシック" pitchFamily="-84" charset="-128"/>
              </a:rPr>
              <a:t>No (or little) fine-tuning required</a:t>
            </a:r>
            <a:endParaRPr lang="en-US" sz="2400" dirty="0">
              <a:solidFill>
                <a:srgbClr val="FF0000"/>
              </a:solidFill>
              <a:ea typeface="ＭＳ Ｐゴシック" pitchFamily="-84" charset="-128"/>
              <a:cs typeface="ＭＳ Ｐゴシック" pitchFamily="-8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dirty="0" err="1"/>
              <a:t>Radiative</a:t>
            </a:r>
            <a:r>
              <a:rPr lang="en-US" sz="2400" dirty="0"/>
              <a:t> corrections to Higgs acquire SUSY corrections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ea typeface="ＭＳ Ｐゴシック" pitchFamily="-84" charset="-128"/>
              </a:rPr>
              <a:t>Cancellation of </a:t>
            </a:r>
            <a:r>
              <a:rPr lang="en-US" dirty="0" err="1">
                <a:ea typeface="ＭＳ Ｐゴシック" pitchFamily="-84" charset="-128"/>
              </a:rPr>
              <a:t>fermion</a:t>
            </a:r>
            <a:r>
              <a:rPr lang="en-US" dirty="0">
                <a:ea typeface="ＭＳ Ｐゴシック" pitchFamily="-84" charset="-128"/>
              </a:rPr>
              <a:t> and </a:t>
            </a:r>
            <a:r>
              <a:rPr lang="en-US" dirty="0" err="1">
                <a:ea typeface="ＭＳ Ｐゴシック" pitchFamily="-84" charset="-128"/>
              </a:rPr>
              <a:t>sfermion</a:t>
            </a:r>
            <a:r>
              <a:rPr lang="en-US" dirty="0">
                <a:ea typeface="ＭＳ Ｐゴシック" pitchFamily="-84" charset="-128"/>
              </a:rPr>
              <a:t> </a:t>
            </a:r>
            <a:r>
              <a:rPr lang="en-US" dirty="0" smtClean="0">
                <a:ea typeface="ＭＳ Ｐゴシック" pitchFamily="-84" charset="-128"/>
              </a:rPr>
              <a:t>loops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>
                <a:ea typeface="ＭＳ Ｐゴシック" pitchFamily="-84" charset="-128"/>
              </a:rPr>
              <a:t>Masses must not be too high for this to work (~</a:t>
            </a:r>
            <a:r>
              <a:rPr lang="en-US" dirty="0" err="1" smtClean="0">
                <a:ea typeface="ＭＳ Ｐゴシック" pitchFamily="-84" charset="-128"/>
              </a:rPr>
              <a:t>TeV</a:t>
            </a:r>
            <a:r>
              <a:rPr lang="en-US" dirty="0" smtClean="0">
                <a:ea typeface="ＭＳ Ｐゴシック" pitchFamily="-84" charset="-128"/>
              </a:rPr>
              <a:t>)</a:t>
            </a:r>
            <a:endParaRPr lang="en-US" dirty="0">
              <a:ea typeface="ＭＳ Ｐゴシック" pitchFamily="-84" charset="-128"/>
            </a:endParaRP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>
            <a:off x="6019800" y="1295400"/>
            <a:ext cx="1231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/>
              <a:t>with SUSY</a:t>
            </a:r>
          </a:p>
        </p:txBody>
      </p:sp>
      <p:pic>
        <p:nvPicPr>
          <p:cNvPr id="30727" name="Picture 6" descr="Hqmc600.png                                                    00264BCAMacintosh HD                   C05CA6E8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7400" y="4305300"/>
            <a:ext cx="3276600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757018" y="970287"/>
            <a:ext cx="3352800" cy="3168650"/>
            <a:chOff x="3504" y="2324"/>
            <a:chExt cx="2256" cy="1996"/>
          </a:xfrm>
        </p:grpSpPr>
        <p:sp>
          <p:nvSpPr>
            <p:cNvPr id="30730" name="Text Box 8"/>
            <p:cNvSpPr txBox="1">
              <a:spLocks noChangeArrowheads="1"/>
            </p:cNvSpPr>
            <p:nvPr/>
          </p:nvSpPr>
          <p:spPr bwMode="auto">
            <a:xfrm>
              <a:off x="4848" y="2544"/>
              <a:ext cx="42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SM</a:t>
              </a:r>
            </a:p>
          </p:txBody>
        </p:sp>
        <p:pic>
          <p:nvPicPr>
            <p:cNvPr id="30731" name="Picture 9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504" y="2324"/>
              <a:ext cx="2256" cy="1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732" name="Text Box 10"/>
            <p:cNvSpPr txBox="1">
              <a:spLocks noChangeArrowheads="1"/>
            </p:cNvSpPr>
            <p:nvPr/>
          </p:nvSpPr>
          <p:spPr bwMode="auto">
            <a:xfrm>
              <a:off x="4609" y="2544"/>
              <a:ext cx="956" cy="2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600" b="1" dirty="0">
                  <a:solidFill>
                    <a:schemeClr val="bg1">
                      <a:lumMod val="65000"/>
                    </a:schemeClr>
                  </a:solidFill>
                </a:rPr>
                <a:t>without SUSY</a:t>
              </a:r>
            </a:p>
          </p:txBody>
        </p:sp>
        <p:sp>
          <p:nvSpPr>
            <p:cNvPr id="30733" name="Text Box 11"/>
            <p:cNvSpPr txBox="1">
              <a:spLocks noChangeArrowheads="1"/>
            </p:cNvSpPr>
            <p:nvPr/>
          </p:nvSpPr>
          <p:spPr bwMode="auto">
            <a:xfrm>
              <a:off x="4704" y="3648"/>
              <a:ext cx="912" cy="2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b="1"/>
                <a:t>with SUSY</a:t>
              </a:r>
            </a:p>
          </p:txBody>
        </p:sp>
      </p:grpSp>
      <p:sp>
        <p:nvSpPr>
          <p:cNvPr id="30729" name="Text Box 12"/>
          <p:cNvSpPr txBox="1">
            <a:spLocks noChangeArrowheads="1"/>
          </p:cNvSpPr>
          <p:nvPr/>
        </p:nvSpPr>
        <p:spPr bwMode="auto">
          <a:xfrm>
            <a:off x="6248400" y="4038600"/>
            <a:ext cx="26670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60000"/>
              </a:lnSpc>
            </a:pPr>
            <a:r>
              <a:rPr lang="en-US" sz="2000"/>
              <a:t>             Energy in GeV</a:t>
            </a:r>
          </a:p>
        </p:txBody>
      </p:sp>
    </p:spTree>
    <p:extLst>
      <p:ext uri="{BB962C8B-B14F-4D97-AF65-F5344CB8AC3E}">
        <p14:creationId xmlns:p14="http://schemas.microsoft.com/office/powerpoint/2010/main" val="6518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Cancellation of top loop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-1" y="4132964"/>
            <a:ext cx="7960763" cy="2420236"/>
          </a:xfrm>
        </p:spPr>
        <p:txBody>
          <a:bodyPr/>
          <a:lstStyle/>
          <a:p>
            <a:r>
              <a:rPr lang="en-US" dirty="0" smtClean="0"/>
              <a:t>Remaining problem: </a:t>
            </a:r>
          </a:p>
          <a:p>
            <a:r>
              <a:rPr lang="en-US" dirty="0" smtClean="0"/>
              <a:t>The larger the stop mass the worse the </a:t>
            </a:r>
            <a:r>
              <a:rPr lang="en-US" dirty="0" err="1" smtClean="0"/>
              <a:t>finetuning</a:t>
            </a:r>
            <a:r>
              <a:rPr lang="en-US" dirty="0" smtClean="0"/>
              <a:t> problem</a:t>
            </a:r>
          </a:p>
          <a:p>
            <a:pPr lvl="1"/>
            <a:r>
              <a:rPr lang="en-US" dirty="0" smtClean="0"/>
              <a:t>Need stop mass to be low in SUSY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8B1F49-63D3-8E40-BC46-834BF201533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Picture 6" descr="Hqmc600.png                                                    00264BCAMacintosh HD                   C05CA6E8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14900" y="1023696"/>
            <a:ext cx="4229100" cy="3294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208" y="4132964"/>
            <a:ext cx="2705100" cy="622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91" y="1270000"/>
            <a:ext cx="2832100" cy="584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91" y="3012536"/>
            <a:ext cx="2984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25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&#10;\usepackage{axodraw}&#10;\usepackage{color}&#10;\begin{document}&#10;\fcolorbox{white}{white}{&#10;\begin{picture}(240,130) (100,-113)&#10;\SetWidth{0.5}&#10;\SetColor{Black}&#10;\DashArrowLine(100,-110)(207,-110){10}&#10;\DashArrowLine(217,-110)(340,-110){10}&#10;\DashArrowArc(212,-63)(46.87,281,641){10}&#10;\Text(306,-96)[lb]{\Large{\Black{$h$}}}&#10;\Text(112,-97)[lb]{\Large{\Black{$h$}}}&#10;\Text(210,1)[lb]{\Large{\Black{$h$}}}&#10;\end{picture}&#10;}&#10;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68"/>
  <p:tag name="PICTUREFILESIZE" val="1707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xodraw}&#10;\usepackage{color}&#10;\begin{document}&#10;\fcolorbox{white}{white}{&#10;\begin{picture}(272,123) (45,-39)&#10;\SetWidth{0.5}&#10;\SetColor{Black}&#10;\DashArrowLine(45,18)(135,17){10}&#10;\ArrowArc(172,16)(35.36,135,495)&#10;\DashArrowLine(208,18)(301,18){10}&#10;\Text(70,30)[lb]{\Black{$h$}}&#10;\Text(287,30)[lb]{\Black{$h$}}&#10;\Text(169,-39)[lb]{\Black{$t$}}&#10;\Text(169,65)[lb]{\Black{$\bar{t}$}}&#10;\end{picture}&#10;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00"/>
  <p:tag name="PICTUREFILESIZE" val="1732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xodraw}&#10;\usepackage{color}&#10;&#10;\begin{document}&#10;\fcolorbox{white}{white}{&#10;\begin{picture}(209,86) (45,-19)&#10;\SetWidth{0.5}&#10;\SetColor{Black}&#10;\DashArrowLine(45,-19)(245,-19){10}&#10;\PhotonArc(141.43,-14.15)(40.86,-6.82,188.23){-7.5}{7.5}&#10;\Text(59,-5)[lb]{\Black{$h$}}&#10;\Text(224,-5)[lb]{\Black{$h$}}&#10;\Text(120,45)[lb]{\Black{$W,Z$}}&#10;\end{picture}&#10;}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0"/>
  <p:tag name="BOXHEIGHT" val="312"/>
  <p:tag name="BOXFONT" val="10"/>
  <p:tag name="BOXWRAP" val="False"/>
  <p:tag name="WORKAROUNDTRANSPARENCYBUG" val="False"/>
  <p:tag name="ALLOWFONTSUBSTITUTION" val="False"/>
  <p:tag name="BITMAPFORMAT" val="pngmono"/>
  <p:tag name="ORIGWIDTH" val="237"/>
  <p:tag name="PICTUREFILESIZE" val="1696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27202</TotalTime>
  <Words>1643</Words>
  <Application>Microsoft Macintosh PowerPoint</Application>
  <PresentationFormat>On-screen Show (4:3)</PresentationFormat>
  <Paragraphs>298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Module</vt:lpstr>
      <vt:lpstr> Lecture #14</vt:lpstr>
      <vt:lpstr>Fundamental Particles and Forces</vt:lpstr>
      <vt:lpstr>The Standard Model Lagrangian</vt:lpstr>
      <vt:lpstr>Problem I: What is the Dark Matter?</vt:lpstr>
      <vt:lpstr>Problem II:  Where did all the Antimatter go?</vt:lpstr>
      <vt:lpstr>Problem III: Hierarchy Problem</vt:lpstr>
      <vt:lpstr>(Some) More Problems …</vt:lpstr>
      <vt:lpstr>SUSY can solve some problems </vt:lpstr>
      <vt:lpstr>Cancellation of top loop</vt:lpstr>
      <vt:lpstr>Beyond Supersymmetry</vt:lpstr>
      <vt:lpstr>Confusion among Theorists?</vt:lpstr>
      <vt:lpstr>Supersymmetry</vt:lpstr>
      <vt:lpstr>Supersymmetry (SUSY)</vt:lpstr>
      <vt:lpstr>SUSY Particles</vt:lpstr>
      <vt:lpstr>SUSY breaking</vt:lpstr>
      <vt:lpstr>SUSY breaking </vt:lpstr>
      <vt:lpstr>R-parity</vt:lpstr>
      <vt:lpstr>Proton decay</vt:lpstr>
      <vt:lpstr>A Typical Sparticle Mass Spectrum</vt:lpstr>
      <vt:lpstr>Mass unification?</vt:lpstr>
      <vt:lpstr>The Higgs in the MSSM</vt:lpstr>
      <vt:lpstr>The Higgs in the MSSM</vt:lpstr>
      <vt:lpstr>The Higgs in the MSSM</vt:lpstr>
      <vt:lpstr>Binos, Winos, Higgsinos mix…</vt:lpstr>
      <vt:lpstr>Summary of particles</vt:lpstr>
      <vt:lpstr>How to find SUSY?</vt:lpstr>
      <vt:lpstr>Muons g-2 and SUSY</vt:lpstr>
      <vt:lpstr>g-2 and SUSY</vt:lpstr>
      <vt:lpstr>Rare Decays: μeγ</vt:lpstr>
      <vt:lpstr>Bsμ+μ- branching ratio</vt:lpstr>
      <vt:lpstr>Observation of Bsμμ at LHCb</vt:lpstr>
      <vt:lpstr>Sparticle cross sections</vt:lpstr>
      <vt:lpstr>Strategy for SUSY searches</vt:lpstr>
      <vt:lpstr>SUSY theory phase space</vt:lpstr>
      <vt:lpstr>Searches with missing ET</vt:lpstr>
      <vt:lpstr>Production and decay</vt:lpstr>
      <vt:lpstr>Example of search result</vt:lpstr>
      <vt:lpstr>Limits on Squark and Gluino masses</vt:lpstr>
      <vt:lpstr>Stop search</vt:lpstr>
      <vt:lpstr>Summary of SUSY searches</vt:lpstr>
      <vt:lpstr>So… where is SUSY?</vt:lpstr>
    </vt:vector>
  </TitlesOfParts>
  <Company>Physik-Institut, University of Zurich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Lecture #1</dc:title>
  <dc:creator>Florencia Canelli</dc:creator>
  <cp:lastModifiedBy>Florencia Canelli</cp:lastModifiedBy>
  <cp:revision>742</cp:revision>
  <dcterms:created xsi:type="dcterms:W3CDTF">2016-09-17T12:23:00Z</dcterms:created>
  <dcterms:modified xsi:type="dcterms:W3CDTF">2016-12-20T13:25:46Z</dcterms:modified>
</cp:coreProperties>
</file>